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0" r:id="rId1"/>
  </p:sldMasterIdLst>
  <p:notesMasterIdLst>
    <p:notesMasterId r:id="rId102"/>
  </p:notesMasterIdLst>
  <p:sldIdLst>
    <p:sldId id="258" r:id="rId2"/>
    <p:sldId id="343" r:id="rId3"/>
    <p:sldId id="897" r:id="rId4"/>
    <p:sldId id="853" r:id="rId5"/>
    <p:sldId id="898" r:id="rId6"/>
    <p:sldId id="899" r:id="rId7"/>
    <p:sldId id="854" r:id="rId8"/>
    <p:sldId id="900" r:id="rId9"/>
    <p:sldId id="901" r:id="rId10"/>
    <p:sldId id="855" r:id="rId11"/>
    <p:sldId id="902" r:id="rId12"/>
    <p:sldId id="904" r:id="rId13"/>
    <p:sldId id="857" r:id="rId14"/>
    <p:sldId id="858" r:id="rId15"/>
    <p:sldId id="859" r:id="rId16"/>
    <p:sldId id="860" r:id="rId17"/>
    <p:sldId id="861" r:id="rId18"/>
    <p:sldId id="862" r:id="rId19"/>
    <p:sldId id="863" r:id="rId20"/>
    <p:sldId id="864" r:id="rId21"/>
    <p:sldId id="865" r:id="rId22"/>
    <p:sldId id="905" r:id="rId23"/>
    <p:sldId id="906" r:id="rId24"/>
    <p:sldId id="907" r:id="rId25"/>
    <p:sldId id="908" r:id="rId26"/>
    <p:sldId id="909" r:id="rId27"/>
    <p:sldId id="910" r:id="rId28"/>
    <p:sldId id="911" r:id="rId29"/>
    <p:sldId id="912" r:id="rId30"/>
    <p:sldId id="913" r:id="rId31"/>
    <p:sldId id="914" r:id="rId32"/>
    <p:sldId id="915" r:id="rId33"/>
    <p:sldId id="916" r:id="rId34"/>
    <p:sldId id="917" r:id="rId35"/>
    <p:sldId id="918" r:id="rId36"/>
    <p:sldId id="919" r:id="rId37"/>
    <p:sldId id="920" r:id="rId38"/>
    <p:sldId id="921" r:id="rId39"/>
    <p:sldId id="922" r:id="rId40"/>
    <p:sldId id="923" r:id="rId41"/>
    <p:sldId id="924" r:id="rId42"/>
    <p:sldId id="925" r:id="rId43"/>
    <p:sldId id="926" r:id="rId44"/>
    <p:sldId id="927" r:id="rId45"/>
    <p:sldId id="929" r:id="rId46"/>
    <p:sldId id="930" r:id="rId47"/>
    <p:sldId id="931" r:id="rId48"/>
    <p:sldId id="928" r:id="rId49"/>
    <p:sldId id="932" r:id="rId50"/>
    <p:sldId id="933" r:id="rId51"/>
    <p:sldId id="934" r:id="rId52"/>
    <p:sldId id="935" r:id="rId53"/>
    <p:sldId id="936" r:id="rId54"/>
    <p:sldId id="937" r:id="rId55"/>
    <p:sldId id="938" r:id="rId56"/>
    <p:sldId id="939" r:id="rId57"/>
    <p:sldId id="940" r:id="rId58"/>
    <p:sldId id="941" r:id="rId59"/>
    <p:sldId id="942" r:id="rId60"/>
    <p:sldId id="943" r:id="rId61"/>
    <p:sldId id="944" r:id="rId62"/>
    <p:sldId id="945" r:id="rId63"/>
    <p:sldId id="946" r:id="rId64"/>
    <p:sldId id="947" r:id="rId65"/>
    <p:sldId id="948" r:id="rId66"/>
    <p:sldId id="949" r:id="rId67"/>
    <p:sldId id="950" r:id="rId68"/>
    <p:sldId id="951" r:id="rId69"/>
    <p:sldId id="952" r:id="rId70"/>
    <p:sldId id="953" r:id="rId71"/>
    <p:sldId id="954" r:id="rId72"/>
    <p:sldId id="955" r:id="rId73"/>
    <p:sldId id="968" r:id="rId74"/>
    <p:sldId id="875" r:id="rId75"/>
    <p:sldId id="956" r:id="rId76"/>
    <p:sldId id="957" r:id="rId77"/>
    <p:sldId id="876" r:id="rId78"/>
    <p:sldId id="958" r:id="rId79"/>
    <p:sldId id="959" r:id="rId80"/>
    <p:sldId id="877" r:id="rId81"/>
    <p:sldId id="960" r:id="rId82"/>
    <p:sldId id="961" r:id="rId83"/>
    <p:sldId id="962" r:id="rId84"/>
    <p:sldId id="963" r:id="rId85"/>
    <p:sldId id="878" r:id="rId86"/>
    <p:sldId id="966" r:id="rId87"/>
    <p:sldId id="967" r:id="rId88"/>
    <p:sldId id="879" r:id="rId89"/>
    <p:sldId id="969" r:id="rId90"/>
    <p:sldId id="970" r:id="rId91"/>
    <p:sldId id="972" r:id="rId92"/>
    <p:sldId id="971" r:id="rId93"/>
    <p:sldId id="974" r:id="rId94"/>
    <p:sldId id="973" r:id="rId95"/>
    <p:sldId id="975" r:id="rId96"/>
    <p:sldId id="976" r:id="rId97"/>
    <p:sldId id="977" r:id="rId98"/>
    <p:sldId id="978" r:id="rId99"/>
    <p:sldId id="979" r:id="rId100"/>
    <p:sldId id="336" r:id="rId101"/>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E09B7"/>
    <a:srgbClr val="FF00FF"/>
    <a:srgbClr val="E8561C"/>
    <a:srgbClr val="EF6D83"/>
    <a:srgbClr val="EFB67D"/>
    <a:srgbClr val="FFFFFF"/>
    <a:srgbClr val="EAEAE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574" autoAdjust="0"/>
    <p:restoredTop sz="94660"/>
  </p:normalViewPr>
  <p:slideViewPr>
    <p:cSldViewPr snapToGrid="0">
      <p:cViewPr varScale="1">
        <p:scale>
          <a:sx n="91" d="100"/>
          <a:sy n="91" d="100"/>
        </p:scale>
        <p:origin x="-654" y="-11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7DAF572-641C-4F53-82E0-0B542CC8AE12}" type="datetimeFigureOut">
              <a:rPr lang="en-US" smtClean="0"/>
              <a:pPr/>
              <a:t>5/13/2022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35E298E-A329-47DE-A536-D17983D944AB}" type="slidenum">
              <a:rPr lang="en-US" smtClean="0"/>
              <a:pPr/>
              <a:t>‹#›</a:t>
            </a:fld>
            <a:endParaRPr lang="en-US"/>
          </a:p>
        </p:txBody>
      </p:sp>
    </p:spTree>
    <p:extLst>
      <p:ext uri="{BB962C8B-B14F-4D97-AF65-F5344CB8AC3E}">
        <p14:creationId xmlns:p14="http://schemas.microsoft.com/office/powerpoint/2010/main" xmlns="" val="2410176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9"/>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kumimoji="1" sz="3200">
                <a:solidFill>
                  <a:schemeClr val="tx1"/>
                </a:solidFill>
                <a:latin typeface="Arial" panose="020B0604020202020204" pitchFamily="34" charset="0"/>
              </a:defRPr>
            </a:lvl1pPr>
            <a:lvl2pPr marL="785372" indent="-302066" eaLnBrk="0" hangingPunct="0">
              <a:defRPr kumimoji="1" sz="3200">
                <a:solidFill>
                  <a:schemeClr val="tx1"/>
                </a:solidFill>
                <a:latin typeface="Arial" panose="020B0604020202020204" pitchFamily="34" charset="0"/>
              </a:defRPr>
            </a:lvl2pPr>
            <a:lvl3pPr marL="1208265" indent="-241653" eaLnBrk="0" hangingPunct="0">
              <a:defRPr kumimoji="1" sz="3200">
                <a:solidFill>
                  <a:schemeClr val="tx1"/>
                </a:solidFill>
                <a:latin typeface="Arial" panose="020B0604020202020204" pitchFamily="34" charset="0"/>
              </a:defRPr>
            </a:lvl3pPr>
            <a:lvl4pPr marL="1691571" indent="-241653" eaLnBrk="0" hangingPunct="0">
              <a:defRPr kumimoji="1" sz="3200">
                <a:solidFill>
                  <a:schemeClr val="tx1"/>
                </a:solidFill>
                <a:latin typeface="Arial" panose="020B0604020202020204" pitchFamily="34" charset="0"/>
              </a:defRPr>
            </a:lvl4pPr>
            <a:lvl5pPr marL="2174878" indent="-241653" eaLnBrk="0" hangingPunct="0">
              <a:defRPr kumimoji="1" sz="3200">
                <a:solidFill>
                  <a:schemeClr val="tx1"/>
                </a:solidFill>
                <a:latin typeface="Arial" panose="020B0604020202020204" pitchFamily="34" charset="0"/>
              </a:defRPr>
            </a:lvl5pPr>
            <a:lvl6pPr marL="2658184" indent="-241653" eaLnBrk="0" fontAlgn="base" hangingPunct="0">
              <a:spcBef>
                <a:spcPct val="20000"/>
              </a:spcBef>
              <a:spcAft>
                <a:spcPct val="0"/>
              </a:spcAft>
              <a:buChar char="•"/>
              <a:defRPr kumimoji="1" sz="3200">
                <a:solidFill>
                  <a:schemeClr val="tx1"/>
                </a:solidFill>
                <a:latin typeface="Arial" panose="020B0604020202020204" pitchFamily="34" charset="0"/>
              </a:defRPr>
            </a:lvl6pPr>
            <a:lvl7pPr marL="3141490" indent="-241653" eaLnBrk="0" fontAlgn="base" hangingPunct="0">
              <a:spcBef>
                <a:spcPct val="20000"/>
              </a:spcBef>
              <a:spcAft>
                <a:spcPct val="0"/>
              </a:spcAft>
              <a:buChar char="•"/>
              <a:defRPr kumimoji="1" sz="3200">
                <a:solidFill>
                  <a:schemeClr val="tx1"/>
                </a:solidFill>
                <a:latin typeface="Arial" panose="020B0604020202020204" pitchFamily="34" charset="0"/>
              </a:defRPr>
            </a:lvl7pPr>
            <a:lvl8pPr marL="3624796" indent="-241653" eaLnBrk="0" fontAlgn="base" hangingPunct="0">
              <a:spcBef>
                <a:spcPct val="20000"/>
              </a:spcBef>
              <a:spcAft>
                <a:spcPct val="0"/>
              </a:spcAft>
              <a:buChar char="•"/>
              <a:defRPr kumimoji="1" sz="3200">
                <a:solidFill>
                  <a:schemeClr val="tx1"/>
                </a:solidFill>
                <a:latin typeface="Arial" panose="020B0604020202020204" pitchFamily="34" charset="0"/>
              </a:defRPr>
            </a:lvl8pPr>
            <a:lvl9pPr marL="4108102" indent="-241653" eaLnBrk="0" fontAlgn="base" hangingPunct="0">
              <a:spcBef>
                <a:spcPct val="20000"/>
              </a:spcBef>
              <a:spcAft>
                <a:spcPct val="0"/>
              </a:spcAft>
              <a:buChar char="•"/>
              <a:defRPr kumimoji="1" sz="3200">
                <a:solidFill>
                  <a:schemeClr val="tx1"/>
                </a:solidFill>
                <a:latin typeface="Arial" panose="020B0604020202020204" pitchFamily="34" charset="0"/>
              </a:defRPr>
            </a:lvl9pPr>
          </a:lstStyle>
          <a:p>
            <a:fld id="{ED510EEC-89F3-4759-87F3-A81E04E1775D}" type="slidenum">
              <a:rPr kumimoji="0" lang="en-US" altLang="en-US" sz="1300">
                <a:latin typeface="Tahoma" panose="020B0604030504040204" pitchFamily="34" charset="0"/>
              </a:rPr>
              <a:pPr/>
              <a:t>1</a:t>
            </a:fld>
            <a:endParaRPr kumimoji="0" lang="en-US" altLang="en-US" sz="1300">
              <a:latin typeface="Tahoma" panose="020B0604030504040204"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a:t>Frequently, presenters must deliver material of a technical nature to an audience unfamiliar with the topic or vocabulary.  The material may be complex or heavy with detail.  To present technical material effectively, use the following guidelines from Dale Carnegie Training®.</a:t>
            </a:r>
          </a:p>
          <a:p>
            <a:r>
              <a:rPr lang="en-US" altLang="en-US" dirty="0"/>
              <a:t> </a:t>
            </a:r>
          </a:p>
          <a:p>
            <a:r>
              <a:rPr lang="en-US" altLang="en-US" dirty="0"/>
              <a:t>Consider the amount of time available and prepare to organize your material.  Narrow your topic.  Divide your presentation into clear segments. Follow a logical progression. Maintain your focus throughout. Close the presentation with a summary, repetition of the key steps, or a logical conclusion.</a:t>
            </a:r>
          </a:p>
          <a:p>
            <a:r>
              <a:rPr lang="en-US" altLang="en-US" dirty="0"/>
              <a:t> </a:t>
            </a:r>
          </a:p>
          <a:p>
            <a:r>
              <a:rPr lang="en-US" altLang="en-US" dirty="0"/>
              <a:t>Keep your audience in mind at all times.  For example, be sure data is clear and information is relevant.  Keep the level of detail and vocabulary appropriate for the audience.  Use visuals to support key points or steps.  Keep alert to the needs of your listeners, and you will have a more receptive audience.</a:t>
            </a:r>
          </a:p>
        </p:txBody>
      </p:sp>
    </p:spTree>
    <p:extLst>
      <p:ext uri="{BB962C8B-B14F-4D97-AF65-F5344CB8AC3E}">
        <p14:creationId xmlns:p14="http://schemas.microsoft.com/office/powerpoint/2010/main" xmlns="" val="1712977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83FAF907-2E7F-4514-9589-5A68500DAB23}" type="slidenum">
              <a:rPr lang="en-US" altLang="en-US" sz="1200">
                <a:latin typeface="Times New Roman" pitchFamily="18" charset="0"/>
              </a:rPr>
              <a:pPr/>
              <a:t>18</a:t>
            </a:fld>
            <a:endParaRPr lang="en-US" altLang="en-US" sz="1200">
              <a:latin typeface="Times New Roman" pitchFamily="18" charset="0"/>
            </a:endParaRPr>
          </a:p>
        </p:txBody>
      </p:sp>
      <p:sp>
        <p:nvSpPr>
          <p:cNvPr id="38915" name="Rectangle 2"/>
          <p:cNvSpPr>
            <a:spLocks noGrp="1" noRot="1" noChangeAspect="1" noChangeArrowheads="1" noTextEdit="1"/>
          </p:cNvSpPr>
          <p:nvPr>
            <p:ph type="sldImg"/>
          </p:nvPr>
        </p:nvSpPr>
        <p:spPr>
          <a:xfrm>
            <a:off x="777875" y="1200150"/>
            <a:ext cx="5759450" cy="3240088"/>
          </a:xfrm>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8C6E050C-72A5-4127-B1D7-DB3F15C9C2A2}" type="slidenum">
              <a:rPr lang="en-US" altLang="en-US" sz="1200">
                <a:latin typeface="Times New Roman" pitchFamily="18" charset="0"/>
              </a:rPr>
              <a:pPr/>
              <a:t>19</a:t>
            </a:fld>
            <a:endParaRPr lang="en-US" altLang="en-US" sz="1200">
              <a:latin typeface="Times New Roman" pitchFamily="18" charset="0"/>
            </a:endParaRPr>
          </a:p>
        </p:txBody>
      </p:sp>
      <p:sp>
        <p:nvSpPr>
          <p:cNvPr id="40963" name="Rectangle 2"/>
          <p:cNvSpPr>
            <a:spLocks noGrp="1" noRot="1" noChangeAspect="1" noChangeArrowheads="1" noTextEdit="1"/>
          </p:cNvSpPr>
          <p:nvPr>
            <p:ph type="sldImg"/>
          </p:nvPr>
        </p:nvSpPr>
        <p:spPr>
          <a:xfrm>
            <a:off x="777875" y="1200150"/>
            <a:ext cx="5759450" cy="3240088"/>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66185024-D7BE-47AE-8084-ECD534D3E4AC}" type="slidenum">
              <a:rPr lang="en-US" altLang="en-US" sz="1200">
                <a:latin typeface="Times New Roman" pitchFamily="18" charset="0"/>
              </a:rPr>
              <a:pPr/>
              <a:t>20</a:t>
            </a:fld>
            <a:endParaRPr lang="en-US" altLang="en-US" sz="1200">
              <a:latin typeface="Times New Roman" pitchFamily="18" charset="0"/>
            </a:endParaRPr>
          </a:p>
        </p:txBody>
      </p:sp>
      <p:sp>
        <p:nvSpPr>
          <p:cNvPr id="43011" name="Rectangle 2"/>
          <p:cNvSpPr>
            <a:spLocks noGrp="1" noRot="1" noChangeAspect="1" noChangeArrowheads="1" noTextEdit="1"/>
          </p:cNvSpPr>
          <p:nvPr>
            <p:ph type="sldImg"/>
          </p:nvPr>
        </p:nvSpPr>
        <p:spPr>
          <a:xfrm>
            <a:off x="777875" y="1200150"/>
            <a:ext cx="5759450" cy="3240088"/>
          </a:xfrm>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04408318-259F-4F3A-BB3D-59BE68B20AC0}" type="slidenum">
              <a:rPr lang="en-US" altLang="en-US" sz="1200">
                <a:latin typeface="Times New Roman" pitchFamily="18" charset="0"/>
              </a:rPr>
              <a:pPr/>
              <a:t>21</a:t>
            </a:fld>
            <a:endParaRPr lang="en-US" altLang="en-US" sz="1200">
              <a:latin typeface="Times New Roman" pitchFamily="18" charset="0"/>
            </a:endParaRPr>
          </a:p>
        </p:txBody>
      </p:sp>
      <p:sp>
        <p:nvSpPr>
          <p:cNvPr id="45059" name="Rectangle 2"/>
          <p:cNvSpPr>
            <a:spLocks noGrp="1" noRot="1" noChangeAspect="1" noChangeArrowheads="1" noTextEdit="1"/>
          </p:cNvSpPr>
          <p:nvPr>
            <p:ph type="sldImg"/>
          </p:nvPr>
        </p:nvSpPr>
        <p:spPr>
          <a:xfrm>
            <a:off x="777875" y="1200150"/>
            <a:ext cx="5759450" cy="3240088"/>
          </a:xfrm>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997E0F2F-0360-4D60-85B5-49C06F9E7490}" type="slidenum">
              <a:rPr lang="en-US" altLang="en-US" sz="1200">
                <a:latin typeface="Times New Roman" pitchFamily="18" charset="0"/>
              </a:rPr>
              <a:pPr/>
              <a:t>74</a:t>
            </a:fld>
            <a:endParaRPr lang="en-US" altLang="en-US" sz="1200">
              <a:latin typeface="Times New Roman" pitchFamily="18" charset="0"/>
            </a:endParaRPr>
          </a:p>
        </p:txBody>
      </p:sp>
      <p:sp>
        <p:nvSpPr>
          <p:cNvPr id="65539" name="Rectangle 2"/>
          <p:cNvSpPr>
            <a:spLocks noGrp="1" noRot="1" noChangeAspect="1" noChangeArrowheads="1" noTextEdit="1"/>
          </p:cNvSpPr>
          <p:nvPr>
            <p:ph type="sldImg"/>
          </p:nvPr>
        </p:nvSpPr>
        <p:spPr>
          <a:xfrm>
            <a:off x="777875" y="1200150"/>
            <a:ext cx="5759450" cy="3240088"/>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15D21BE5-4C1E-4EDC-8D7B-B4B15BDDC416}" type="slidenum">
              <a:rPr lang="en-US" altLang="en-US" sz="1200">
                <a:latin typeface="Times New Roman" pitchFamily="18" charset="0"/>
              </a:rPr>
              <a:pPr/>
              <a:t>77</a:t>
            </a:fld>
            <a:endParaRPr lang="en-US" altLang="en-US" sz="1200">
              <a:latin typeface="Times New Roman" pitchFamily="18" charset="0"/>
            </a:endParaRPr>
          </a:p>
        </p:txBody>
      </p:sp>
      <p:sp>
        <p:nvSpPr>
          <p:cNvPr id="67587" name="Rectangle 2"/>
          <p:cNvSpPr>
            <a:spLocks noGrp="1" noRot="1" noChangeAspect="1" noChangeArrowheads="1" noTextEdit="1"/>
          </p:cNvSpPr>
          <p:nvPr>
            <p:ph type="sldImg"/>
          </p:nvPr>
        </p:nvSpPr>
        <p:spPr>
          <a:xfrm>
            <a:off x="777875" y="1200150"/>
            <a:ext cx="5759450" cy="3240088"/>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390C9439-3802-4373-A499-A0B69742B131}" type="slidenum">
              <a:rPr lang="en-US" altLang="en-US" sz="1200">
                <a:latin typeface="Times New Roman" pitchFamily="18" charset="0"/>
              </a:rPr>
              <a:pPr/>
              <a:t>80</a:t>
            </a:fld>
            <a:endParaRPr lang="en-US" altLang="en-US" sz="1200">
              <a:latin typeface="Times New Roman" pitchFamily="18" charset="0"/>
            </a:endParaRPr>
          </a:p>
        </p:txBody>
      </p:sp>
      <p:sp>
        <p:nvSpPr>
          <p:cNvPr id="69635" name="Rectangle 2"/>
          <p:cNvSpPr>
            <a:spLocks noGrp="1" noRot="1" noChangeAspect="1" noChangeArrowheads="1" noTextEdit="1"/>
          </p:cNvSpPr>
          <p:nvPr>
            <p:ph type="sldImg"/>
          </p:nvPr>
        </p:nvSpPr>
        <p:spPr>
          <a:xfrm>
            <a:off x="777875" y="1200150"/>
            <a:ext cx="5759450" cy="3240088"/>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02135C27-6CCE-4E22-855C-EE05DFFA9775}" type="slidenum">
              <a:rPr lang="en-US" altLang="en-US" sz="1200">
                <a:latin typeface="Times New Roman" pitchFamily="18" charset="0"/>
              </a:rPr>
              <a:pPr/>
              <a:t>85</a:t>
            </a:fld>
            <a:endParaRPr lang="en-US" altLang="en-US" sz="1200">
              <a:latin typeface="Times New Roman" pitchFamily="18" charset="0"/>
            </a:endParaRPr>
          </a:p>
        </p:txBody>
      </p:sp>
      <p:sp>
        <p:nvSpPr>
          <p:cNvPr id="71683" name="Rectangle 2"/>
          <p:cNvSpPr>
            <a:spLocks noGrp="1" noRot="1" noChangeAspect="1" noChangeArrowheads="1" noTextEdit="1"/>
          </p:cNvSpPr>
          <p:nvPr>
            <p:ph type="sldImg"/>
          </p:nvPr>
        </p:nvSpPr>
        <p:spPr>
          <a:xfrm>
            <a:off x="777875" y="1200150"/>
            <a:ext cx="5759450" cy="3240088"/>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DF79B2C6-DE5B-44E5-87B8-17C2A13C8A04}" type="slidenum">
              <a:rPr lang="en-US" altLang="en-US" sz="1200">
                <a:latin typeface="Times New Roman" pitchFamily="18" charset="0"/>
              </a:rPr>
              <a:pPr/>
              <a:t>88</a:t>
            </a:fld>
            <a:endParaRPr lang="en-US" altLang="en-US" sz="1200">
              <a:latin typeface="Times New Roman" pitchFamily="18" charset="0"/>
            </a:endParaRPr>
          </a:p>
        </p:txBody>
      </p:sp>
      <p:sp>
        <p:nvSpPr>
          <p:cNvPr id="73731" name="Rectangle 2"/>
          <p:cNvSpPr>
            <a:spLocks noGrp="1" noRot="1" noChangeAspect="1" noChangeArrowheads="1" noTextEdit="1"/>
          </p:cNvSpPr>
          <p:nvPr>
            <p:ph type="sldImg"/>
          </p:nvPr>
        </p:nvSpPr>
        <p:spPr>
          <a:xfrm>
            <a:off x="777875" y="1200150"/>
            <a:ext cx="5759450" cy="3240088"/>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7EFEB82F-6C40-43D6-8A3F-E25F777E94CD}" type="slidenum">
              <a:rPr lang="en-US" altLang="en-US" sz="1200">
                <a:latin typeface="Times New Roman" pitchFamily="18" charset="0"/>
              </a:rPr>
              <a:pPr/>
              <a:t>4</a:t>
            </a:fld>
            <a:endParaRPr lang="en-US" altLang="en-US" sz="1200">
              <a:latin typeface="Times New Roman" pitchFamily="18" charset="0"/>
            </a:endParaRPr>
          </a:p>
        </p:txBody>
      </p:sp>
      <p:sp>
        <p:nvSpPr>
          <p:cNvPr id="20483" name="Rectangle 2"/>
          <p:cNvSpPr>
            <a:spLocks noGrp="1" noRot="1" noChangeAspect="1" noChangeArrowheads="1" noTextEdit="1"/>
          </p:cNvSpPr>
          <p:nvPr>
            <p:ph type="sldImg"/>
          </p:nvPr>
        </p:nvSpPr>
        <p:spPr>
          <a:xfrm>
            <a:off x="777875" y="1200150"/>
            <a:ext cx="5759450" cy="3240088"/>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76F03B2B-97A1-4097-883B-013E4A3C6A78}" type="slidenum">
              <a:rPr lang="en-US" altLang="en-US" sz="1200">
                <a:latin typeface="Times New Roman" pitchFamily="18" charset="0"/>
              </a:rPr>
              <a:pPr/>
              <a:t>7</a:t>
            </a:fld>
            <a:endParaRPr lang="en-US" altLang="en-US" sz="1200">
              <a:latin typeface="Times New Roman" pitchFamily="18" charset="0"/>
            </a:endParaRPr>
          </a:p>
        </p:txBody>
      </p:sp>
      <p:sp>
        <p:nvSpPr>
          <p:cNvPr id="22531" name="Rectangle 2"/>
          <p:cNvSpPr>
            <a:spLocks noGrp="1" noRot="1" noChangeAspect="1" noChangeArrowheads="1" noTextEdit="1"/>
          </p:cNvSpPr>
          <p:nvPr>
            <p:ph type="sldImg"/>
          </p:nvPr>
        </p:nvSpPr>
        <p:spPr>
          <a:xfrm>
            <a:off x="777875" y="1200150"/>
            <a:ext cx="5759450" cy="3240088"/>
          </a:xfrm>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BDE90EEA-59C6-41BB-90C8-3C323F0F4275}" type="slidenum">
              <a:rPr lang="en-US" altLang="en-US" sz="1200">
                <a:latin typeface="Times New Roman" pitchFamily="18" charset="0"/>
              </a:rPr>
              <a:pPr/>
              <a:t>10</a:t>
            </a:fld>
            <a:endParaRPr lang="en-US" altLang="en-US" sz="1200">
              <a:latin typeface="Times New Roman" pitchFamily="18" charset="0"/>
            </a:endParaRPr>
          </a:p>
        </p:txBody>
      </p:sp>
      <p:sp>
        <p:nvSpPr>
          <p:cNvPr id="24579" name="Rectangle 2"/>
          <p:cNvSpPr>
            <a:spLocks noGrp="1" noRot="1" noChangeAspect="1" noChangeArrowheads="1" noTextEdit="1"/>
          </p:cNvSpPr>
          <p:nvPr>
            <p:ph type="sldImg"/>
          </p:nvPr>
        </p:nvSpPr>
        <p:spPr>
          <a:xfrm>
            <a:off x="777875" y="1200150"/>
            <a:ext cx="5759450" cy="3240088"/>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FDCB597B-D023-4D2F-AEAF-E1D39EEC5316}" type="slidenum">
              <a:rPr lang="en-US" altLang="en-US" sz="1200">
                <a:latin typeface="Times New Roman" pitchFamily="18" charset="0"/>
              </a:rPr>
              <a:pPr/>
              <a:t>13</a:t>
            </a:fld>
            <a:endParaRPr lang="en-US" altLang="en-US" sz="1200">
              <a:latin typeface="Times New Roman" pitchFamily="18" charset="0"/>
            </a:endParaRPr>
          </a:p>
        </p:txBody>
      </p:sp>
      <p:sp>
        <p:nvSpPr>
          <p:cNvPr id="28675" name="Rectangle 2"/>
          <p:cNvSpPr>
            <a:spLocks noGrp="1" noRot="1" noChangeAspect="1" noChangeArrowheads="1" noTextEdit="1"/>
          </p:cNvSpPr>
          <p:nvPr>
            <p:ph type="sldImg"/>
          </p:nvPr>
        </p:nvSpPr>
        <p:spPr>
          <a:xfrm>
            <a:off x="777875" y="1200150"/>
            <a:ext cx="5759450" cy="3240088"/>
          </a:xfrm>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E5D577D2-4DF3-4333-91A0-86FF874E2643}" type="slidenum">
              <a:rPr lang="en-US" altLang="en-US" sz="1200">
                <a:latin typeface="Times New Roman" pitchFamily="18" charset="0"/>
              </a:rPr>
              <a:pPr/>
              <a:t>14</a:t>
            </a:fld>
            <a:endParaRPr lang="en-US" altLang="en-US" sz="1200">
              <a:latin typeface="Times New Roman" pitchFamily="18" charset="0"/>
            </a:endParaRPr>
          </a:p>
        </p:txBody>
      </p:sp>
      <p:sp>
        <p:nvSpPr>
          <p:cNvPr id="30723" name="Rectangle 2"/>
          <p:cNvSpPr>
            <a:spLocks noGrp="1" noRot="1" noChangeAspect="1" noChangeArrowheads="1" noTextEdit="1"/>
          </p:cNvSpPr>
          <p:nvPr>
            <p:ph type="sldImg"/>
          </p:nvPr>
        </p:nvSpPr>
        <p:spPr>
          <a:xfrm>
            <a:off x="777875" y="1200150"/>
            <a:ext cx="5759450" cy="3240088"/>
          </a:xfrm>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A9DC4E3B-6D8E-47C1-9F5B-686ABE2C861F}" type="slidenum">
              <a:rPr lang="en-US" altLang="en-US" sz="1200">
                <a:latin typeface="Times New Roman" pitchFamily="18" charset="0"/>
              </a:rPr>
              <a:pPr/>
              <a:t>15</a:t>
            </a:fld>
            <a:endParaRPr lang="en-US" altLang="en-US" sz="1200">
              <a:latin typeface="Times New Roman" pitchFamily="18" charset="0"/>
            </a:endParaRPr>
          </a:p>
        </p:txBody>
      </p:sp>
      <p:sp>
        <p:nvSpPr>
          <p:cNvPr id="32771" name="Rectangle 2"/>
          <p:cNvSpPr>
            <a:spLocks noGrp="1" noRot="1" noChangeAspect="1" noChangeArrowheads="1" noTextEdit="1"/>
          </p:cNvSpPr>
          <p:nvPr>
            <p:ph type="sldImg"/>
          </p:nvPr>
        </p:nvSpPr>
        <p:spPr>
          <a:xfrm>
            <a:off x="777875" y="1200150"/>
            <a:ext cx="5759450" cy="3240088"/>
          </a:xfrm>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6CD838A3-0B3F-4F9B-AF58-E0446904D162}" type="slidenum">
              <a:rPr lang="en-US" altLang="en-US" sz="1200">
                <a:latin typeface="Times New Roman" pitchFamily="18" charset="0"/>
              </a:rPr>
              <a:pPr/>
              <a:t>16</a:t>
            </a:fld>
            <a:endParaRPr lang="en-US" altLang="en-US" sz="1200">
              <a:latin typeface="Times New Roman" pitchFamily="18" charset="0"/>
            </a:endParaRPr>
          </a:p>
        </p:txBody>
      </p:sp>
      <p:sp>
        <p:nvSpPr>
          <p:cNvPr id="34819" name="Rectangle 2"/>
          <p:cNvSpPr>
            <a:spLocks noGrp="1" noRot="1" noChangeAspect="1" noChangeArrowheads="1" noTextEdit="1"/>
          </p:cNvSpPr>
          <p:nvPr>
            <p:ph type="sldImg"/>
          </p:nvPr>
        </p:nvSpPr>
        <p:spPr>
          <a:xfrm>
            <a:off x="777875" y="1200150"/>
            <a:ext cx="5759450" cy="3240088"/>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3775">
              <a:defRPr sz="1700">
                <a:solidFill>
                  <a:schemeClr val="tx1"/>
                </a:solidFill>
                <a:latin typeface="Helvetica" charset="0"/>
                <a:ea typeface="ＭＳ Ｐゴシック" charset="-128"/>
              </a:defRPr>
            </a:lvl1pPr>
            <a:lvl2pPr marL="39411062" indent="-38936031" defTabSz="913775">
              <a:defRPr sz="1700">
                <a:solidFill>
                  <a:schemeClr val="tx1"/>
                </a:solidFill>
                <a:latin typeface="Helvetica" charset="0"/>
                <a:ea typeface="ＭＳ Ｐゴシック" charset="-128"/>
              </a:defRPr>
            </a:lvl2pPr>
            <a:lvl3pPr>
              <a:defRPr sz="1700">
                <a:solidFill>
                  <a:schemeClr val="tx1"/>
                </a:solidFill>
                <a:latin typeface="Helvetica" charset="0"/>
                <a:ea typeface="ＭＳ Ｐゴシック" charset="-128"/>
              </a:defRPr>
            </a:lvl3pPr>
            <a:lvl4pPr>
              <a:defRPr sz="1700">
                <a:solidFill>
                  <a:schemeClr val="tx1"/>
                </a:solidFill>
                <a:latin typeface="Helvetica" charset="0"/>
                <a:ea typeface="ＭＳ Ｐゴシック" charset="-128"/>
              </a:defRPr>
            </a:lvl4pPr>
            <a:lvl5pPr>
              <a:defRPr sz="1700">
                <a:solidFill>
                  <a:schemeClr val="tx1"/>
                </a:solidFill>
                <a:latin typeface="Helvetica" charset="0"/>
                <a:ea typeface="ＭＳ Ｐゴシック" charset="-128"/>
              </a:defRPr>
            </a:lvl5pPr>
            <a:lvl6pPr marL="475031" eaLnBrk="0" fontAlgn="base" hangingPunct="0">
              <a:spcBef>
                <a:spcPct val="0"/>
              </a:spcBef>
              <a:spcAft>
                <a:spcPct val="0"/>
              </a:spcAft>
              <a:defRPr sz="1700">
                <a:solidFill>
                  <a:schemeClr val="tx1"/>
                </a:solidFill>
                <a:latin typeface="Helvetica" charset="0"/>
                <a:ea typeface="ＭＳ Ｐゴシック" charset="-128"/>
              </a:defRPr>
            </a:lvl6pPr>
            <a:lvl7pPr marL="950062" eaLnBrk="0" fontAlgn="base" hangingPunct="0">
              <a:spcBef>
                <a:spcPct val="0"/>
              </a:spcBef>
              <a:spcAft>
                <a:spcPct val="0"/>
              </a:spcAft>
              <a:defRPr sz="1700">
                <a:solidFill>
                  <a:schemeClr val="tx1"/>
                </a:solidFill>
                <a:latin typeface="Helvetica" charset="0"/>
                <a:ea typeface="ＭＳ Ｐゴシック" charset="-128"/>
              </a:defRPr>
            </a:lvl7pPr>
            <a:lvl8pPr marL="1425092" eaLnBrk="0" fontAlgn="base" hangingPunct="0">
              <a:spcBef>
                <a:spcPct val="0"/>
              </a:spcBef>
              <a:spcAft>
                <a:spcPct val="0"/>
              </a:spcAft>
              <a:defRPr sz="1700">
                <a:solidFill>
                  <a:schemeClr val="tx1"/>
                </a:solidFill>
                <a:latin typeface="Helvetica" charset="0"/>
                <a:ea typeface="ＭＳ Ｐゴシック" charset="-128"/>
              </a:defRPr>
            </a:lvl8pPr>
            <a:lvl9pPr marL="1900123" eaLnBrk="0" fontAlgn="base" hangingPunct="0">
              <a:spcBef>
                <a:spcPct val="0"/>
              </a:spcBef>
              <a:spcAft>
                <a:spcPct val="0"/>
              </a:spcAft>
              <a:defRPr sz="1700">
                <a:solidFill>
                  <a:schemeClr val="tx1"/>
                </a:solidFill>
                <a:latin typeface="Helvetica" charset="0"/>
                <a:ea typeface="ＭＳ Ｐゴシック" charset="-128"/>
              </a:defRPr>
            </a:lvl9pPr>
          </a:lstStyle>
          <a:p>
            <a:fld id="{A3DA0E80-A363-46A1-9157-34261B5A51C3}" type="slidenum">
              <a:rPr lang="en-US" altLang="en-US" sz="1200">
                <a:latin typeface="Times New Roman" pitchFamily="18" charset="0"/>
              </a:rPr>
              <a:pPr/>
              <a:t>17</a:t>
            </a:fld>
            <a:endParaRPr lang="en-US" altLang="en-US" sz="1200">
              <a:latin typeface="Times New Roman" pitchFamily="18" charset="0"/>
            </a:endParaRPr>
          </a:p>
        </p:txBody>
      </p:sp>
      <p:sp>
        <p:nvSpPr>
          <p:cNvPr id="36867" name="Rectangle 2"/>
          <p:cNvSpPr>
            <a:spLocks noGrp="1" noRot="1" noChangeAspect="1" noChangeArrowheads="1" noTextEdit="1"/>
          </p:cNvSpPr>
          <p:nvPr>
            <p:ph type="sldImg"/>
          </p:nvPr>
        </p:nvSpPr>
        <p:spPr>
          <a:xfrm>
            <a:off x="777875" y="1200150"/>
            <a:ext cx="5759450" cy="3240088"/>
          </a:xfrm>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1C2BB5-6704-48DD-B8CF-C9D063007EF6}" type="datetime1">
              <a:rPr lang="en-US" smtClean="0"/>
              <a:pPr/>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E8914-3A3C-4712-9D59-CE111BB10161}"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96154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2E5A2D-6B87-4EC7-8798-24B2C7CCE8D4}" type="datetime1">
              <a:rPr lang="en-US" smtClean="0"/>
              <a:pPr/>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xmlns="" val="323849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010905-1782-47B0-B3BF-5540B495456B}" type="datetime1">
              <a:rPr lang="en-US" smtClean="0"/>
              <a:pPr/>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xmlns="" val="369680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697C11-07FD-4087-877C-327426297A95}" type="datetime1">
              <a:rPr lang="en-US" smtClean="0"/>
              <a:pPr/>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xmlns="" val="273265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2418C5-4A67-493B-9F04-DEA011DB0BCD}" type="datetime1">
              <a:rPr lang="en-US" smtClean="0"/>
              <a:pPr/>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E8914-3A3C-4712-9D59-CE111BB10161}"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27006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1F1AC5-0E60-4E6C-BE5C-D6AB7BE8C092}" type="datetime1">
              <a:rPr lang="en-US" smtClean="0"/>
              <a:pPr/>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xmlns="" val="197513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279BFF-7F8F-492B-B92B-928DE3F48DD1}" type="datetime1">
              <a:rPr lang="en-US" smtClean="0"/>
              <a:pPr/>
              <a:t>5/13/2022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xmlns="" val="236217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425D7B-8481-483F-817E-039E59D5E6FC}" type="datetime1">
              <a:rPr lang="en-US" smtClean="0"/>
              <a:pPr/>
              <a:t>5/13/2022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xmlns="" val="3687733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7021ACA-8457-401A-87F9-622786BC2C9E}" type="datetime1">
              <a:rPr lang="en-US" smtClean="0"/>
              <a:pPr/>
              <a:t>5/13/2022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xmlns="" val="47121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C1E584D-418C-485B-AC58-5B359696DC19}" type="datetime1">
              <a:rPr lang="en-US" smtClean="0"/>
              <a:pPr/>
              <a:t>5/13/2022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50E8914-3A3C-4712-9D59-CE111BB10161}" type="slidenum">
              <a:rPr lang="en-US" smtClean="0"/>
              <a:pPr/>
              <a:t>‹#›</a:t>
            </a:fld>
            <a:endParaRPr lang="en-US"/>
          </a:p>
        </p:txBody>
      </p:sp>
    </p:spTree>
    <p:extLst>
      <p:ext uri="{BB962C8B-B14F-4D97-AF65-F5344CB8AC3E}">
        <p14:creationId xmlns:p14="http://schemas.microsoft.com/office/powerpoint/2010/main" xmlns="" val="110911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44718D2-462C-4965-B58F-3EF91191A331}" type="datetime1">
              <a:rPr lang="en-US" smtClean="0"/>
              <a:pPr/>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xmlns="" val="2074857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AB2BDCA-C1CD-4DD3-A89F-D1ECF5DD3706}" type="datetime1">
              <a:rPr lang="en-US" smtClean="0"/>
              <a:pPr/>
              <a:t>5/13/2022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50E8914-3A3C-4712-9D59-CE111BB10161}"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612231569"/>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8" name="Rectangle 50"/>
          <p:cNvSpPr>
            <a:spLocks noGrp="1" noChangeArrowheads="1"/>
          </p:cNvSpPr>
          <p:nvPr>
            <p:ph type="ctrTitle"/>
          </p:nvPr>
        </p:nvSpPr>
        <p:spPr>
          <a:xfrm>
            <a:off x="862884" y="2343150"/>
            <a:ext cx="10418525" cy="1237183"/>
          </a:xfrm>
        </p:spPr>
        <p:txBody>
          <a:bodyPr>
            <a:noAutofit/>
          </a:bodyPr>
          <a:lstStyle/>
          <a:p>
            <a:r>
              <a:rPr lang="en-US" sz="4800" dirty="0">
                <a:effectLst>
                  <a:outerShdw blurRad="38100" dist="38100" dir="2700000" algn="tl">
                    <a:srgbClr val="000000"/>
                  </a:outerShdw>
                </a:effectLst>
              </a:rPr>
              <a:t>PARALLEL DATABASES</a:t>
            </a:r>
          </a:p>
        </p:txBody>
      </p:sp>
      <p:pic>
        <p:nvPicPr>
          <p:cNvPr id="9221" name="Picture 7" descr="jiit logo.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0915919" y="115910"/>
            <a:ext cx="1143000" cy="1124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756458" y="4650726"/>
            <a:ext cx="9144000" cy="1077218"/>
          </a:xfrm>
          <a:prstGeom prst="rect">
            <a:avLst/>
          </a:prstGeom>
          <a:noFill/>
        </p:spPr>
        <p:txBody>
          <a:bodyPr wrap="square" rtlCol="0">
            <a:spAutoFit/>
          </a:bodyPr>
          <a:lstStyle/>
          <a:p>
            <a:r>
              <a:rPr lang="en-IN" sz="1600" dirty="0">
                <a:effectLst>
                  <a:outerShdw blurRad="38100" dist="38100" dir="2700000" algn="tl">
                    <a:srgbClr val="000000"/>
                  </a:outerShdw>
                </a:effectLst>
              </a:rPr>
              <a:t>By: </a:t>
            </a:r>
            <a:r>
              <a:rPr lang="en-IN" altLang="en-US" sz="1600" dirty="0">
                <a:effectLst>
                  <a:outerShdw blurRad="38100" dist="38100" dir="2700000" algn="tl">
                    <a:srgbClr val="000000"/>
                  </a:outerShdw>
                </a:effectLst>
              </a:rPr>
              <a:t/>
            </a:r>
            <a:br>
              <a:rPr lang="en-IN" altLang="en-US" sz="1600" dirty="0">
                <a:effectLst>
                  <a:outerShdw blurRad="38100" dist="38100" dir="2700000" algn="tl">
                    <a:srgbClr val="000000"/>
                  </a:outerShdw>
                </a:effectLst>
              </a:rPr>
            </a:br>
            <a:r>
              <a:rPr lang="en-US" altLang="en-US" sz="1600" dirty="0">
                <a:effectLst>
                  <a:outerShdw blurRad="38100" dist="38100" dir="2700000" algn="tl">
                    <a:srgbClr val="000000"/>
                  </a:outerShdw>
                </a:effectLst>
              </a:rPr>
              <a:t>Dr. Devpriya </a:t>
            </a:r>
            <a:r>
              <a:rPr lang="en-US" altLang="en-US" sz="1600" dirty="0" err="1">
                <a:effectLst>
                  <a:outerShdw blurRad="38100" dist="38100" dir="2700000" algn="tl">
                    <a:srgbClr val="000000"/>
                  </a:outerShdw>
                </a:effectLst>
              </a:rPr>
              <a:t>Soni</a:t>
            </a:r>
            <a:endParaRPr lang="en-US" altLang="en-US" sz="1600" dirty="0">
              <a:effectLst>
                <a:outerShdw blurRad="38100" dist="38100" dir="2700000" algn="tl">
                  <a:srgbClr val="000000"/>
                </a:outerShdw>
              </a:effectLst>
            </a:endParaRPr>
          </a:p>
          <a:p>
            <a:r>
              <a:rPr lang="en-US" altLang="en-US" sz="1600" dirty="0">
                <a:effectLst>
                  <a:outerShdw blurRad="38100" dist="38100" dir="2700000" algn="tl">
                    <a:srgbClr val="000000"/>
                  </a:outerShdw>
                </a:effectLst>
              </a:rPr>
              <a:t>Department of Computer Science and Engineering &amp; IT</a:t>
            </a:r>
            <a:r>
              <a:rPr lang="en-IN" sz="1600" dirty="0">
                <a:effectLst>
                  <a:outerShdw blurRad="38100" dist="38100" dir="2700000" algn="tl">
                    <a:srgbClr val="000000"/>
                  </a:outerShdw>
                </a:effectLst>
              </a:rPr>
              <a:t> </a:t>
            </a:r>
          </a:p>
          <a:p>
            <a:r>
              <a:rPr lang="en-IN" sz="1600" dirty="0" err="1">
                <a:effectLst>
                  <a:outerShdw blurRad="38100" dist="38100" dir="2700000" algn="tl">
                    <a:srgbClr val="000000"/>
                  </a:outerShdw>
                </a:effectLst>
              </a:rPr>
              <a:t>Jaypee</a:t>
            </a:r>
            <a:r>
              <a:rPr lang="en-IN" sz="1600" dirty="0">
                <a:effectLst>
                  <a:outerShdw blurRad="38100" dist="38100" dir="2700000" algn="tl">
                    <a:srgbClr val="000000"/>
                  </a:outerShdw>
                </a:effectLst>
              </a:rPr>
              <a:t> Institute of Information Technology, Noida</a:t>
            </a:r>
            <a:endParaRPr lang="en-IN" sz="1600" dirty="0"/>
          </a:p>
        </p:txBody>
      </p:sp>
    </p:spTree>
    <p:extLst>
      <p:ext uri="{BB962C8B-B14F-4D97-AF65-F5344CB8AC3E}">
        <p14:creationId xmlns:p14="http://schemas.microsoft.com/office/powerpoint/2010/main" xmlns="" val="4169930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0"/>
                                  </p:stCondLst>
                                  <p:childTnLst>
                                    <p:set>
                                      <p:cBhvr>
                                        <p:cTn id="6" dur="1" fill="hold">
                                          <p:stCondLst>
                                            <p:cond delay="0"/>
                                          </p:stCondLst>
                                        </p:cTn>
                                        <p:tgtEl>
                                          <p:spTgt spid="2098"/>
                                        </p:tgtEl>
                                        <p:attrNameLst>
                                          <p:attrName>style.visibility</p:attrName>
                                        </p:attrNameLst>
                                      </p:cBhvr>
                                      <p:to>
                                        <p:strVal val="visible"/>
                                      </p:to>
                                    </p:set>
                                    <p:anim calcmode="lin" valueType="num">
                                      <p:cBhvr>
                                        <p:cTn id="7" dur="5000" fill="hold"/>
                                        <p:tgtEl>
                                          <p:spTgt spid="2098"/>
                                        </p:tgtEl>
                                        <p:attrNameLst>
                                          <p:attrName>ppt_w</p:attrName>
                                        </p:attrNameLst>
                                      </p:cBhvr>
                                      <p:tavLst>
                                        <p:tav tm="0" fmla="#ppt_w*sin(2.5*pi*$)">
                                          <p:val>
                                            <p:fltVal val="0"/>
                                          </p:val>
                                        </p:tav>
                                        <p:tav tm="100000">
                                          <p:val>
                                            <p:fltVal val="1"/>
                                          </p:val>
                                        </p:tav>
                                      </p:tavLst>
                                    </p:anim>
                                    <p:anim calcmode="lin" valueType="num">
                                      <p:cBhvr>
                                        <p:cTn id="8" dur="5000" fill="hold"/>
                                        <p:tgtEl>
                                          <p:spTgt spid="209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pPr>
              <a:defRPr/>
            </a:pPr>
            <a:r>
              <a:rPr lang="en-US" sz="4300" dirty="0">
                <a:effectLst>
                  <a:outerShdw blurRad="38100" dist="38100" dir="2700000" algn="tl">
                    <a:srgbClr val="000000"/>
                  </a:outerShdw>
                </a:effectLst>
              </a:rPr>
              <a:t>I/O Parallelism</a:t>
            </a:r>
          </a:p>
        </p:txBody>
      </p:sp>
      <p:sp>
        <p:nvSpPr>
          <p:cNvPr id="23555" name="Rectangle 3"/>
          <p:cNvSpPr>
            <a:spLocks noGrp="1" noChangeArrowheads="1"/>
          </p:cNvSpPr>
          <p:nvPr>
            <p:ph type="body" idx="4294967295"/>
          </p:nvPr>
        </p:nvSpPr>
        <p:spPr>
          <a:xfrm>
            <a:off x="1120141" y="1891030"/>
            <a:ext cx="10081260" cy="2658110"/>
          </a:xfrm>
        </p:spPr>
        <p:txBody>
          <a:bodyPr/>
          <a:lstStyle/>
          <a:p>
            <a:r>
              <a:rPr lang="en-US" altLang="en-US" dirty="0"/>
              <a:t>Reduce the time required to retrieve relations from disk by partitioning</a:t>
            </a:r>
          </a:p>
          <a:p>
            <a:r>
              <a:rPr lang="en-US" altLang="en-US" dirty="0"/>
              <a:t>The relations on multiple disks.</a:t>
            </a:r>
          </a:p>
          <a:p>
            <a:r>
              <a:rPr lang="en-US" altLang="en-US" dirty="0"/>
              <a:t>Horizontal partitioning – tuples of a relation are divided among many disks such that each tuple resides on one disk.</a:t>
            </a:r>
          </a:p>
          <a:p>
            <a:endParaRPr lang="en-US" altLang="en-US" dirty="0"/>
          </a:p>
        </p:txBody>
      </p:sp>
    </p:spTree>
    <p:extLst>
      <p:ext uri="{BB962C8B-B14F-4D97-AF65-F5344CB8AC3E}">
        <p14:creationId xmlns:p14="http://schemas.microsoft.com/office/powerpoint/2010/main" xmlns="" val="416625352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136775" y="228600"/>
            <a:ext cx="8153400" cy="990600"/>
          </a:xfrm>
        </p:spPr>
        <p:txBody>
          <a:bodyPr/>
          <a:lstStyle/>
          <a:p>
            <a:pPr eaLnBrk="1" hangingPunct="1"/>
            <a:endParaRPr lang="en-US" altLang="en-US" dirty="0"/>
          </a:p>
        </p:txBody>
      </p:sp>
      <p:sp>
        <p:nvSpPr>
          <p:cNvPr id="90116" name="Rectangle 3"/>
          <p:cNvSpPr>
            <a:spLocks noGrp="1" noChangeArrowheads="1"/>
          </p:cNvSpPr>
          <p:nvPr>
            <p:ph idx="1"/>
          </p:nvPr>
        </p:nvSpPr>
        <p:spPr>
          <a:xfrm>
            <a:off x="1588598" y="3012850"/>
            <a:ext cx="8153400" cy="2241729"/>
          </a:xfrm>
        </p:spPr>
        <p:txBody>
          <a:bodyPr/>
          <a:lstStyle/>
          <a:p>
            <a:pPr algn="ctr">
              <a:buFont typeface="Wingdings" panose="05000000000000000000" pitchFamily="2" charset="2"/>
              <a:buNone/>
            </a:pPr>
            <a:r>
              <a:rPr lang="en-US" altLang="en-US" sz="6000" dirty="0"/>
              <a:t>Thankyou</a:t>
            </a:r>
          </a:p>
        </p:txBody>
      </p:sp>
      <p:sp>
        <p:nvSpPr>
          <p:cNvPr id="108547" name="Slide Number Placeholder 5"/>
          <p:cNvSpPr>
            <a:spLocks noGrp="1"/>
          </p:cNvSpPr>
          <p:nvPr>
            <p:ph type="sldNum" sz="quarter" idx="12"/>
          </p:nvPr>
        </p:nvSpPr>
        <p:spPr bwMode="auto">
          <a:ln>
            <a:miter lim="800000"/>
            <a:headEnd/>
            <a:tailEnd/>
          </a:ln>
        </p:spPr>
        <p:txBody>
          <a:bodyPr/>
          <a:lstStyle>
            <a:lvl1pPr eaLnBrk="0" hangingPunct="0">
              <a:defRPr kumimoji="1" sz="3000">
                <a:solidFill>
                  <a:schemeClr val="tx1"/>
                </a:solidFill>
                <a:latin typeface="Arial" panose="020B0604020202020204" pitchFamily="34" charset="0"/>
              </a:defRPr>
            </a:lvl1pPr>
            <a:lvl2pPr marL="742950" indent="-285750" eaLnBrk="0" hangingPunct="0">
              <a:defRPr kumimoji="1" sz="3000">
                <a:solidFill>
                  <a:schemeClr val="tx1"/>
                </a:solidFill>
                <a:latin typeface="Arial" panose="020B0604020202020204" pitchFamily="34" charset="0"/>
              </a:defRPr>
            </a:lvl2pPr>
            <a:lvl3pPr marL="1143000" indent="-228600" eaLnBrk="0" hangingPunct="0">
              <a:defRPr kumimoji="1" sz="3000">
                <a:solidFill>
                  <a:schemeClr val="tx1"/>
                </a:solidFill>
                <a:latin typeface="Arial" panose="020B0604020202020204" pitchFamily="34" charset="0"/>
              </a:defRPr>
            </a:lvl3pPr>
            <a:lvl4pPr marL="1600200" indent="-228600" eaLnBrk="0" hangingPunct="0">
              <a:defRPr kumimoji="1" sz="3000">
                <a:solidFill>
                  <a:schemeClr val="tx1"/>
                </a:solidFill>
                <a:latin typeface="Arial" panose="020B0604020202020204" pitchFamily="34" charset="0"/>
              </a:defRPr>
            </a:lvl4pPr>
            <a:lvl5pPr marL="2057400" indent="-228600" eaLnBrk="0" hangingPunct="0">
              <a:defRPr kumimoji="1" sz="3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3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3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3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3000">
                <a:solidFill>
                  <a:schemeClr val="tx1"/>
                </a:solidFill>
                <a:latin typeface="Arial" panose="020B0604020202020204" pitchFamily="34" charset="0"/>
              </a:defRPr>
            </a:lvl9pPr>
          </a:lstStyle>
          <a:p>
            <a:pPr eaLnBrk="1" hangingPunct="1">
              <a:lnSpc>
                <a:spcPct val="80000"/>
              </a:lnSpc>
            </a:pPr>
            <a:fld id="{FF5C47AA-490F-4B96-89A4-40CF7E13B7BD}" type="slidenum">
              <a:rPr kumimoji="0" lang="en-US" altLang="en-US" sz="1200">
                <a:solidFill>
                  <a:srgbClr val="FFFFFF"/>
                </a:solidFill>
              </a:rPr>
              <a:pPr eaLnBrk="1" hangingPunct="1">
                <a:lnSpc>
                  <a:spcPct val="80000"/>
                </a:lnSpc>
              </a:pPr>
              <a:t>100</a:t>
            </a:fld>
            <a:endParaRPr kumimoji="0" lang="en-US" altLang="en-US" sz="1200">
              <a:solidFill>
                <a:srgbClr val="FFFFFF"/>
              </a:solidFill>
            </a:endParaRPr>
          </a:p>
        </p:txBody>
      </p:sp>
    </p:spTree>
    <p:extLst>
      <p:ext uri="{BB962C8B-B14F-4D97-AF65-F5344CB8AC3E}">
        <p14:creationId xmlns:p14="http://schemas.microsoft.com/office/powerpoint/2010/main" xmlns="" val="531839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11</a:t>
            </a:fld>
            <a:endParaRPr lang="en-US"/>
          </a:p>
        </p:txBody>
      </p:sp>
      <p:sp>
        <p:nvSpPr>
          <p:cNvPr id="4" name="Rectangle 3"/>
          <p:cNvSpPr txBox="1">
            <a:spLocks noChangeArrowheads="1"/>
          </p:cNvSpPr>
          <p:nvPr/>
        </p:nvSpPr>
        <p:spPr>
          <a:xfrm>
            <a:off x="1097280" y="1805940"/>
            <a:ext cx="9818370" cy="475488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ltLang="en-US" dirty="0"/>
          </a:p>
          <a:p>
            <a:r>
              <a:rPr lang="en-US" altLang="en-US" dirty="0"/>
              <a:t>Queries are expressed in high level language (SQL, translated to relational algebra)</a:t>
            </a:r>
          </a:p>
          <a:p>
            <a:pPr lvl="1"/>
            <a:r>
              <a:rPr lang="en-US" altLang="en-US" dirty="0"/>
              <a:t>makes parallelization easier.</a:t>
            </a:r>
          </a:p>
          <a:p>
            <a:r>
              <a:rPr lang="en-US" altLang="en-US" dirty="0"/>
              <a:t>Different queries can </a:t>
            </a:r>
            <a:r>
              <a:rPr lang="en-US" altLang="en-US" dirty="0" smtClean="0"/>
              <a:t>run </a:t>
            </a:r>
            <a:r>
              <a:rPr lang="en-US" altLang="en-US" dirty="0"/>
              <a:t>in parallel with each other.     </a:t>
            </a:r>
          </a:p>
          <a:p>
            <a:r>
              <a:rPr lang="en-US" altLang="en-US" dirty="0"/>
              <a:t>Concurrency control takes care of conflicts. </a:t>
            </a:r>
          </a:p>
          <a:p>
            <a:r>
              <a:rPr lang="en-US" altLang="en-US" dirty="0"/>
              <a:t>Thus, databases naturally lend themselves to parallelism.</a:t>
            </a:r>
          </a:p>
        </p:txBody>
      </p:sp>
    </p:spTree>
    <p:extLst>
      <p:ext uri="{BB962C8B-B14F-4D97-AF65-F5344CB8AC3E}">
        <p14:creationId xmlns:p14="http://schemas.microsoft.com/office/powerpoint/2010/main" xmlns="" val="28398670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effectLst>
                  <a:outerShdw blurRad="38100" dist="38100" dir="2700000" algn="tl">
                    <a:srgbClr val="000000"/>
                  </a:outerShdw>
                </a:effectLst>
              </a:rPr>
              <a:t>Partitioning techniques</a:t>
            </a:r>
            <a:endParaRPr lang="en-US" dirty="0">
              <a:effectLst>
                <a:outerShdw blurRad="38100" dist="38100" dir="2700000" algn="tl">
                  <a:srgbClr val="000000"/>
                </a:outerShdw>
              </a:effectLst>
            </a:endParaRPr>
          </a:p>
        </p:txBody>
      </p:sp>
      <p:sp>
        <p:nvSpPr>
          <p:cNvPr id="3" name="Slide Number Placeholder 2"/>
          <p:cNvSpPr>
            <a:spLocks noGrp="1"/>
          </p:cNvSpPr>
          <p:nvPr>
            <p:ph type="sldNum" sz="quarter" idx="12"/>
          </p:nvPr>
        </p:nvSpPr>
        <p:spPr/>
        <p:txBody>
          <a:bodyPr/>
          <a:lstStyle/>
          <a:p>
            <a:fld id="{B50E8914-3A3C-4712-9D59-CE111BB10161}" type="slidenum">
              <a:rPr lang="en-US" smtClean="0"/>
              <a:pPr/>
              <a:t>12</a:t>
            </a:fld>
            <a:endParaRPr lang="en-US"/>
          </a:p>
        </p:txBody>
      </p:sp>
      <p:sp>
        <p:nvSpPr>
          <p:cNvPr id="4" name="Rectangle 3"/>
          <p:cNvSpPr/>
          <p:nvPr/>
        </p:nvSpPr>
        <p:spPr>
          <a:xfrm>
            <a:off x="1120140" y="1794510"/>
            <a:ext cx="9978390" cy="4835170"/>
          </a:xfrm>
          <a:prstGeom prst="rect">
            <a:avLst/>
          </a:prstGeom>
        </p:spPr>
        <p:txBody>
          <a:bodyPr wrap="square">
            <a:spAutoFit/>
          </a:bodyPr>
          <a:lstStyle/>
          <a:p>
            <a:r>
              <a:rPr lang="en-US" altLang="en-US" dirty="0"/>
              <a:t>Partitioning techniques (number of disks = </a:t>
            </a:r>
            <a:r>
              <a:rPr lang="en-US" altLang="en-US" i="1" dirty="0"/>
              <a:t>n</a:t>
            </a:r>
            <a:r>
              <a:rPr lang="en-US" altLang="en-US" dirty="0"/>
              <a:t>):</a:t>
            </a:r>
          </a:p>
          <a:p>
            <a:pPr lvl="1">
              <a:buFont typeface="Monotype Sorts" charset="2"/>
              <a:buNone/>
            </a:pPr>
            <a:r>
              <a:rPr lang="en-US" altLang="en-US" b="1" dirty="0">
                <a:solidFill>
                  <a:srgbClr val="000099"/>
                </a:solidFill>
              </a:rPr>
              <a:t>Round-robin</a:t>
            </a:r>
            <a:r>
              <a:rPr lang="en-US" altLang="en-US" dirty="0"/>
              <a:t>: </a:t>
            </a:r>
          </a:p>
          <a:p>
            <a:pPr marL="944118" lvl="2" indent="-285750">
              <a:lnSpc>
                <a:spcPct val="90000"/>
              </a:lnSpc>
              <a:spcBef>
                <a:spcPts val="200"/>
              </a:spcBef>
              <a:spcAft>
                <a:spcPts val="400"/>
              </a:spcAft>
              <a:buClr>
                <a:schemeClr val="accent1"/>
              </a:buClr>
              <a:buFont typeface="Wingdings" panose="05000000000000000000" pitchFamily="2" charset="2"/>
              <a:buChar char="§"/>
            </a:pPr>
            <a:r>
              <a:rPr lang="en-US" altLang="en-US" dirty="0">
                <a:solidFill>
                  <a:schemeClr val="tx1">
                    <a:lumMod val="75000"/>
                    <a:lumOff val="25000"/>
                  </a:schemeClr>
                </a:solidFill>
              </a:rPr>
              <a:t>Send the I </a:t>
            </a:r>
            <a:r>
              <a:rPr lang="en-US" altLang="en-US" dirty="0" err="1">
                <a:solidFill>
                  <a:schemeClr val="tx1">
                    <a:lumMod val="75000"/>
                    <a:lumOff val="25000"/>
                  </a:schemeClr>
                </a:solidFill>
              </a:rPr>
              <a:t>th</a:t>
            </a:r>
            <a:r>
              <a:rPr lang="en-US" altLang="en-US" dirty="0">
                <a:solidFill>
                  <a:schemeClr val="tx1">
                    <a:lumMod val="75000"/>
                    <a:lumOff val="25000"/>
                  </a:schemeClr>
                </a:solidFill>
              </a:rPr>
              <a:t> tuple inserted in the relation to disk </a:t>
            </a:r>
            <a:r>
              <a:rPr lang="en-US" altLang="en-US" dirty="0" err="1">
                <a:solidFill>
                  <a:schemeClr val="tx1">
                    <a:lumMod val="75000"/>
                    <a:lumOff val="25000"/>
                  </a:schemeClr>
                </a:solidFill>
              </a:rPr>
              <a:t>i</a:t>
            </a:r>
            <a:r>
              <a:rPr lang="en-US" altLang="en-US" dirty="0">
                <a:solidFill>
                  <a:schemeClr val="tx1">
                    <a:lumMod val="75000"/>
                    <a:lumOff val="25000"/>
                  </a:schemeClr>
                </a:solidFill>
              </a:rPr>
              <a:t> mod n.  </a:t>
            </a:r>
          </a:p>
          <a:p>
            <a:pPr lvl="1">
              <a:buFont typeface="Monotype Sorts" charset="2"/>
              <a:buNone/>
            </a:pPr>
            <a:r>
              <a:rPr lang="en-US" altLang="en-US" b="1" dirty="0">
                <a:solidFill>
                  <a:srgbClr val="000099"/>
                </a:solidFill>
              </a:rPr>
              <a:t>Hash partitioning</a:t>
            </a:r>
            <a:r>
              <a:rPr lang="en-US" altLang="en-US" dirty="0"/>
              <a:t>:  </a:t>
            </a:r>
          </a:p>
          <a:p>
            <a:pPr marL="944118" lvl="2" indent="-285750">
              <a:lnSpc>
                <a:spcPct val="90000"/>
              </a:lnSpc>
              <a:spcBef>
                <a:spcPts val="200"/>
              </a:spcBef>
              <a:spcAft>
                <a:spcPts val="400"/>
              </a:spcAft>
              <a:buClr>
                <a:schemeClr val="accent1"/>
              </a:buClr>
              <a:buFont typeface="Wingdings" panose="05000000000000000000" pitchFamily="2" charset="2"/>
              <a:buChar char="§"/>
            </a:pPr>
            <a:r>
              <a:rPr lang="en-US" altLang="en-US" dirty="0">
                <a:solidFill>
                  <a:schemeClr val="tx1">
                    <a:lumMod val="75000"/>
                    <a:lumOff val="25000"/>
                  </a:schemeClr>
                </a:solidFill>
              </a:rPr>
              <a:t>Choose one or more attributes as the partitioning attributes.   </a:t>
            </a:r>
          </a:p>
          <a:p>
            <a:pPr marL="944118" lvl="2" indent="-285750">
              <a:lnSpc>
                <a:spcPct val="90000"/>
              </a:lnSpc>
              <a:spcBef>
                <a:spcPts val="200"/>
              </a:spcBef>
              <a:spcAft>
                <a:spcPts val="400"/>
              </a:spcAft>
              <a:buClr>
                <a:schemeClr val="accent1"/>
              </a:buClr>
              <a:buFont typeface="Wingdings" panose="05000000000000000000" pitchFamily="2" charset="2"/>
              <a:buChar char="§"/>
            </a:pPr>
            <a:r>
              <a:rPr lang="en-US" altLang="en-US" dirty="0">
                <a:solidFill>
                  <a:schemeClr val="tx1">
                    <a:lumMod val="75000"/>
                    <a:lumOff val="25000"/>
                  </a:schemeClr>
                </a:solidFill>
              </a:rPr>
              <a:t> Choose hash function h with range 0…n - 1</a:t>
            </a:r>
          </a:p>
          <a:p>
            <a:pPr marL="944118" lvl="2" indent="-285750">
              <a:lnSpc>
                <a:spcPct val="90000"/>
              </a:lnSpc>
              <a:spcBef>
                <a:spcPts val="200"/>
              </a:spcBef>
              <a:spcAft>
                <a:spcPts val="400"/>
              </a:spcAft>
              <a:buClr>
                <a:schemeClr val="accent1"/>
              </a:buClr>
              <a:buFont typeface="Wingdings" panose="05000000000000000000" pitchFamily="2" charset="2"/>
              <a:buChar char="§"/>
            </a:pPr>
            <a:r>
              <a:rPr lang="en-US" altLang="en-US" dirty="0">
                <a:solidFill>
                  <a:schemeClr val="tx1">
                    <a:lumMod val="75000"/>
                    <a:lumOff val="25000"/>
                  </a:schemeClr>
                </a:solidFill>
              </a:rPr>
              <a:t>Let </a:t>
            </a:r>
            <a:r>
              <a:rPr lang="en-US" altLang="en-US" dirty="0" err="1">
                <a:solidFill>
                  <a:schemeClr val="tx1">
                    <a:lumMod val="75000"/>
                    <a:lumOff val="25000"/>
                  </a:schemeClr>
                </a:solidFill>
              </a:rPr>
              <a:t>i</a:t>
            </a:r>
            <a:r>
              <a:rPr lang="en-US" altLang="en-US" dirty="0">
                <a:solidFill>
                  <a:schemeClr val="tx1">
                    <a:lumMod val="75000"/>
                    <a:lumOff val="25000"/>
                  </a:schemeClr>
                </a:solidFill>
              </a:rPr>
              <a:t> denote result of hash function h applied to the partitioning attribute value of a tuple. Send tuple to disk </a:t>
            </a:r>
            <a:r>
              <a:rPr lang="en-US" altLang="en-US" dirty="0" err="1">
                <a:solidFill>
                  <a:schemeClr val="tx1">
                    <a:lumMod val="75000"/>
                    <a:lumOff val="25000"/>
                  </a:schemeClr>
                </a:solidFill>
              </a:rPr>
              <a:t>i</a:t>
            </a:r>
            <a:r>
              <a:rPr lang="en-US" altLang="en-US" dirty="0">
                <a:solidFill>
                  <a:schemeClr val="tx1">
                    <a:lumMod val="75000"/>
                    <a:lumOff val="25000"/>
                  </a:schemeClr>
                </a:solidFill>
              </a:rPr>
              <a:t>.</a:t>
            </a:r>
          </a:p>
          <a:p>
            <a:r>
              <a:rPr lang="en-US" altLang="en-US" b="1" dirty="0">
                <a:solidFill>
                  <a:srgbClr val="000099"/>
                </a:solidFill>
              </a:rPr>
              <a:t>        Range partitioning</a:t>
            </a:r>
            <a:r>
              <a:rPr lang="en-US" altLang="en-US" b="1" dirty="0"/>
              <a:t>: </a:t>
            </a:r>
            <a:endParaRPr lang="en-US" altLang="en-US" dirty="0"/>
          </a:p>
          <a:p>
            <a:pPr marL="944118" lvl="2" indent="-285750">
              <a:lnSpc>
                <a:spcPct val="90000"/>
              </a:lnSpc>
              <a:spcBef>
                <a:spcPts val="200"/>
              </a:spcBef>
              <a:spcAft>
                <a:spcPts val="400"/>
              </a:spcAft>
              <a:buClr>
                <a:schemeClr val="accent1"/>
              </a:buClr>
              <a:buFont typeface="Wingdings" panose="05000000000000000000" pitchFamily="2" charset="2"/>
              <a:buChar char="§"/>
            </a:pPr>
            <a:r>
              <a:rPr lang="en-US" altLang="en-US" dirty="0">
                <a:solidFill>
                  <a:schemeClr val="tx1">
                    <a:lumMod val="75000"/>
                    <a:lumOff val="25000"/>
                  </a:schemeClr>
                </a:solidFill>
              </a:rPr>
              <a:t>Choose an attribute as the partitioning attribute.</a:t>
            </a:r>
          </a:p>
          <a:p>
            <a:pPr marL="944118" lvl="2" indent="-285750">
              <a:lnSpc>
                <a:spcPct val="90000"/>
              </a:lnSpc>
              <a:spcBef>
                <a:spcPts val="200"/>
              </a:spcBef>
              <a:spcAft>
                <a:spcPts val="400"/>
              </a:spcAft>
              <a:buClr>
                <a:schemeClr val="accent1"/>
              </a:buClr>
              <a:buFont typeface="Wingdings" panose="05000000000000000000" pitchFamily="2" charset="2"/>
              <a:buChar char="§"/>
            </a:pPr>
            <a:r>
              <a:rPr lang="en-US" altLang="en-US" dirty="0">
                <a:solidFill>
                  <a:schemeClr val="tx1">
                    <a:lumMod val="75000"/>
                    <a:lumOff val="25000"/>
                  </a:schemeClr>
                </a:solidFill>
              </a:rPr>
              <a:t>A partitioning vector [</a:t>
            </a:r>
            <a:r>
              <a:rPr lang="en-US" altLang="en-US" dirty="0" err="1">
                <a:solidFill>
                  <a:schemeClr val="tx1">
                    <a:lumMod val="75000"/>
                    <a:lumOff val="25000"/>
                  </a:schemeClr>
                </a:solidFill>
              </a:rPr>
              <a:t>vo</a:t>
            </a:r>
            <a:r>
              <a:rPr lang="en-US" altLang="en-US" dirty="0">
                <a:solidFill>
                  <a:schemeClr val="tx1">
                    <a:lumMod val="75000"/>
                    <a:lumOff val="25000"/>
                  </a:schemeClr>
                </a:solidFill>
              </a:rPr>
              <a:t>, v1, ..., vn-2]  is chosen.</a:t>
            </a:r>
          </a:p>
          <a:p>
            <a:pPr marL="944118" lvl="2" indent="-285750">
              <a:lnSpc>
                <a:spcPct val="90000"/>
              </a:lnSpc>
              <a:spcBef>
                <a:spcPts val="200"/>
              </a:spcBef>
              <a:spcAft>
                <a:spcPts val="400"/>
              </a:spcAft>
              <a:buClr>
                <a:schemeClr val="accent1"/>
              </a:buClr>
              <a:buFont typeface="Wingdings" panose="05000000000000000000" pitchFamily="2" charset="2"/>
              <a:buChar char="§"/>
            </a:pPr>
            <a:r>
              <a:rPr lang="en-US" altLang="en-US" dirty="0">
                <a:solidFill>
                  <a:schemeClr val="tx1">
                    <a:lumMod val="75000"/>
                    <a:lumOff val="25000"/>
                  </a:schemeClr>
                </a:solidFill>
              </a:rPr>
              <a:t>Let v be the partitioning attribute value of a tuple. Tuples such that vi </a:t>
            </a:r>
            <a:r>
              <a:rPr lang="en-US" altLang="en-US" dirty="0">
                <a:solidFill>
                  <a:schemeClr val="tx1">
                    <a:lumMod val="75000"/>
                    <a:lumOff val="25000"/>
                  </a:schemeClr>
                </a:solidFill>
                <a:sym typeface="Symbol" pitchFamily="18" charset="2"/>
              </a:rPr>
              <a:t></a:t>
            </a:r>
            <a:r>
              <a:rPr lang="en-US" altLang="en-US" dirty="0">
                <a:solidFill>
                  <a:schemeClr val="tx1">
                    <a:lumMod val="75000"/>
                    <a:lumOff val="25000"/>
                  </a:schemeClr>
                </a:solidFill>
              </a:rPr>
              <a:t> vi+1 go to disk I + 1. Tuples with v &lt; v0 go to disk 0 and tuples with v </a:t>
            </a:r>
            <a:r>
              <a:rPr lang="en-US" altLang="en-US" dirty="0">
                <a:solidFill>
                  <a:schemeClr val="tx1">
                    <a:lumMod val="75000"/>
                    <a:lumOff val="25000"/>
                  </a:schemeClr>
                </a:solidFill>
                <a:sym typeface="Symbol" pitchFamily="18" charset="2"/>
              </a:rPr>
              <a:t> </a:t>
            </a:r>
            <a:r>
              <a:rPr lang="en-US" altLang="en-US" dirty="0">
                <a:solidFill>
                  <a:schemeClr val="tx1">
                    <a:lumMod val="75000"/>
                    <a:lumOff val="25000"/>
                  </a:schemeClr>
                </a:solidFill>
              </a:rPr>
              <a:t>vn-2 go to disk n-1.</a:t>
            </a:r>
          </a:p>
          <a:p>
            <a:pPr marL="944118" lvl="2" indent="-285750">
              <a:lnSpc>
                <a:spcPct val="90000"/>
              </a:lnSpc>
              <a:spcBef>
                <a:spcPts val="200"/>
              </a:spcBef>
              <a:spcAft>
                <a:spcPts val="400"/>
              </a:spcAft>
              <a:buClr>
                <a:schemeClr val="accent1"/>
              </a:buClr>
              <a:buFont typeface="Wingdings" panose="05000000000000000000" pitchFamily="2" charset="2"/>
              <a:buChar char="§"/>
            </a:pPr>
            <a:r>
              <a:rPr lang="en-US" altLang="en-US" dirty="0">
                <a:solidFill>
                  <a:schemeClr val="tx1">
                    <a:lumMod val="75000"/>
                    <a:lumOff val="25000"/>
                  </a:schemeClr>
                </a:solidFill>
              </a:rPr>
              <a:t>     E.g., with a partitioning vector [5,11], a tuple with partitioning attribute value of 2 will go to disk 0, a tuple with value 8 will go to disk 1, while a  tuple with value 20 will go to disk2.</a:t>
            </a:r>
          </a:p>
          <a:p>
            <a:pPr lvl="2">
              <a:buFont typeface="Webdings" pitchFamily="18" charset="2"/>
              <a:buNone/>
            </a:pPr>
            <a:endParaRPr lang="en-US" altLang="en-US" dirty="0"/>
          </a:p>
        </p:txBody>
      </p:sp>
      <p:sp>
        <p:nvSpPr>
          <p:cNvPr id="5" name="Rectangle 4"/>
          <p:cNvSpPr/>
          <p:nvPr/>
        </p:nvSpPr>
        <p:spPr>
          <a:xfrm>
            <a:off x="2024063" y="6286078"/>
            <a:ext cx="8626765" cy="646331"/>
          </a:xfrm>
          <a:prstGeom prst="rect">
            <a:avLst/>
          </a:prstGeom>
        </p:spPr>
        <p:txBody>
          <a:bodyPr wrap="square">
            <a:spAutoFit/>
          </a:bodyPr>
          <a:lstStyle/>
          <a:p>
            <a:r>
              <a:rPr lang="en-IN" dirty="0">
                <a:solidFill>
                  <a:schemeClr val="bg1"/>
                </a:solidFill>
              </a:rPr>
              <a:t>Content </a:t>
            </a:r>
            <a:r>
              <a:rPr lang="en-IN" altLang="en-US" dirty="0">
                <a:solidFill>
                  <a:schemeClr val="bg1"/>
                </a:solidFill>
              </a:rPr>
              <a:t>Sources</a:t>
            </a:r>
            <a:r>
              <a:rPr lang="en-IN" altLang="en-US" dirty="0" smtClean="0">
                <a:solidFill>
                  <a:schemeClr val="bg1"/>
                </a:solidFill>
              </a:rPr>
              <a:t>: -</a:t>
            </a:r>
            <a:r>
              <a:rPr lang="en-US" dirty="0" err="1">
                <a:solidFill>
                  <a:schemeClr val="bg1"/>
                </a:solidFill>
              </a:rPr>
              <a:t>Elamsari</a:t>
            </a:r>
            <a:r>
              <a:rPr lang="en-US" dirty="0">
                <a:solidFill>
                  <a:schemeClr val="bg1"/>
                </a:solidFill>
              </a:rPr>
              <a:t> and </a:t>
            </a:r>
            <a:r>
              <a:rPr lang="en-US" dirty="0" err="1">
                <a:solidFill>
                  <a:schemeClr val="bg1"/>
                </a:solidFill>
              </a:rPr>
              <a:t>Navathe</a:t>
            </a:r>
            <a:r>
              <a:rPr lang="en-US" dirty="0">
                <a:solidFill>
                  <a:schemeClr val="bg1"/>
                </a:solidFill>
              </a:rPr>
              <a:t>, Fundamentals of Database Management </a:t>
            </a:r>
            <a:r>
              <a:rPr lang="en-US" dirty="0" smtClean="0">
                <a:solidFill>
                  <a:schemeClr val="bg1"/>
                </a:solidFill>
              </a:rPr>
              <a:t>systems, -</a:t>
            </a:r>
            <a:r>
              <a:rPr lang="en-IN" dirty="0" err="1">
                <a:solidFill>
                  <a:schemeClr val="bg1"/>
                </a:solidFill>
              </a:rPr>
              <a:t>Silberschatz−Korth−Sudarshan</a:t>
            </a:r>
            <a:r>
              <a:rPr lang="en-IN" dirty="0">
                <a:solidFill>
                  <a:schemeClr val="bg1"/>
                </a:solidFill>
              </a:rPr>
              <a:t> • Database System Concepts, Fourth Edition </a:t>
            </a:r>
          </a:p>
        </p:txBody>
      </p:sp>
    </p:spTree>
    <p:extLst>
      <p:ext uri="{BB962C8B-B14F-4D97-AF65-F5344CB8AC3E}">
        <p14:creationId xmlns:p14="http://schemas.microsoft.com/office/powerpoint/2010/main" xmlns="" val="3475719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a:defRPr/>
            </a:pPr>
            <a:r>
              <a:rPr lang="en-US" sz="4000" dirty="0">
                <a:effectLst>
                  <a:outerShdw blurRad="38100" dist="38100" dir="2700000" algn="tl">
                    <a:srgbClr val="000000"/>
                  </a:outerShdw>
                </a:effectLst>
              </a:rPr>
              <a:t>Comparison of Partitioning Techniques</a:t>
            </a:r>
          </a:p>
        </p:txBody>
      </p:sp>
      <p:sp>
        <p:nvSpPr>
          <p:cNvPr id="27651" name="Rectangle 3"/>
          <p:cNvSpPr>
            <a:spLocks noGrp="1" noChangeArrowheads="1"/>
          </p:cNvSpPr>
          <p:nvPr>
            <p:ph type="body" idx="4294967295"/>
          </p:nvPr>
        </p:nvSpPr>
        <p:spPr/>
        <p:txBody>
          <a:bodyPr/>
          <a:lstStyle/>
          <a:p>
            <a:r>
              <a:rPr lang="en-US" altLang="en-US" dirty="0"/>
              <a:t>Evaluate how well partitioning techniques support the following types of data access:</a:t>
            </a:r>
          </a:p>
          <a:p>
            <a:pPr>
              <a:buFont typeface="Monotype Sorts" charset="2"/>
              <a:buNone/>
            </a:pPr>
            <a:r>
              <a:rPr lang="en-US" altLang="en-US" dirty="0"/>
              <a:t>     1.  Scanning the entire relation.</a:t>
            </a:r>
          </a:p>
          <a:p>
            <a:pPr>
              <a:buFont typeface="Monotype Sorts" charset="2"/>
              <a:buNone/>
            </a:pPr>
            <a:r>
              <a:rPr lang="en-US" altLang="en-US" dirty="0"/>
              <a:t>     2.  Locating a tuple associatively – </a:t>
            </a:r>
            <a:r>
              <a:rPr lang="en-US" altLang="en-US" b="1" dirty="0">
                <a:solidFill>
                  <a:srgbClr val="000099"/>
                </a:solidFill>
              </a:rPr>
              <a:t>point queries</a:t>
            </a:r>
            <a:r>
              <a:rPr lang="en-US" altLang="en-US" dirty="0"/>
              <a:t>.</a:t>
            </a:r>
          </a:p>
          <a:p>
            <a:pPr lvl="1"/>
            <a:r>
              <a:rPr lang="en-US" altLang="en-US" dirty="0"/>
              <a:t>E.g., </a:t>
            </a:r>
            <a:r>
              <a:rPr lang="en-US" altLang="en-US" i="1" dirty="0" err="1"/>
              <a:t>r.A</a:t>
            </a:r>
            <a:r>
              <a:rPr lang="en-US" altLang="en-US" dirty="0"/>
              <a:t> = 25.</a:t>
            </a:r>
          </a:p>
          <a:p>
            <a:pPr>
              <a:buFont typeface="Monotype Sorts" charset="2"/>
              <a:buNone/>
            </a:pPr>
            <a:r>
              <a:rPr lang="en-US" altLang="en-US" dirty="0"/>
              <a:t>     3.  Locating all tuples such that the value of a given attribute lies within  a specified range – </a:t>
            </a:r>
            <a:r>
              <a:rPr lang="en-US" altLang="en-US" b="1" dirty="0">
                <a:solidFill>
                  <a:srgbClr val="000099"/>
                </a:solidFill>
              </a:rPr>
              <a:t>range queries</a:t>
            </a:r>
            <a:r>
              <a:rPr lang="en-US" altLang="en-US" dirty="0"/>
              <a:t>.</a:t>
            </a:r>
          </a:p>
          <a:p>
            <a:pPr lvl="1"/>
            <a:r>
              <a:rPr lang="en-US" altLang="en-US" dirty="0"/>
              <a:t>E.g.,  10 </a:t>
            </a:r>
            <a:r>
              <a:rPr lang="en-US" altLang="en-US" dirty="0">
                <a:sym typeface="Symbol" pitchFamily="18" charset="2"/>
              </a:rPr>
              <a:t></a:t>
            </a:r>
            <a:r>
              <a:rPr lang="en-US" altLang="en-US" dirty="0"/>
              <a:t> </a:t>
            </a:r>
            <a:r>
              <a:rPr lang="en-US" altLang="en-US" i="1" dirty="0" err="1"/>
              <a:t>r.A</a:t>
            </a:r>
            <a:r>
              <a:rPr lang="en-US" altLang="en-US" dirty="0"/>
              <a:t> &lt; 25.</a:t>
            </a:r>
          </a:p>
          <a:p>
            <a:endParaRPr lang="en-US" altLang="en-US" dirty="0"/>
          </a:p>
        </p:txBody>
      </p:sp>
      <p:sp>
        <p:nvSpPr>
          <p:cNvPr id="4" name="Rectangle 3"/>
          <p:cNvSpPr/>
          <p:nvPr/>
        </p:nvSpPr>
        <p:spPr>
          <a:xfrm>
            <a:off x="2024063" y="6286078"/>
            <a:ext cx="8626765" cy="646331"/>
          </a:xfrm>
          <a:prstGeom prst="rect">
            <a:avLst/>
          </a:prstGeom>
        </p:spPr>
        <p:txBody>
          <a:bodyPr wrap="square">
            <a:spAutoFit/>
          </a:bodyPr>
          <a:lstStyle/>
          <a:p>
            <a:r>
              <a:rPr lang="en-IN" dirty="0">
                <a:solidFill>
                  <a:schemeClr val="bg1"/>
                </a:solidFill>
              </a:rPr>
              <a:t>Content </a:t>
            </a:r>
            <a:r>
              <a:rPr lang="en-IN" altLang="en-US" dirty="0">
                <a:solidFill>
                  <a:schemeClr val="bg1"/>
                </a:solidFill>
              </a:rPr>
              <a:t>Sources</a:t>
            </a:r>
            <a:r>
              <a:rPr lang="en-IN" altLang="en-US" dirty="0" smtClean="0">
                <a:solidFill>
                  <a:schemeClr val="bg1"/>
                </a:solidFill>
              </a:rPr>
              <a:t>: -</a:t>
            </a:r>
            <a:r>
              <a:rPr lang="en-US" dirty="0" err="1">
                <a:solidFill>
                  <a:schemeClr val="bg1"/>
                </a:solidFill>
              </a:rPr>
              <a:t>Elamsari</a:t>
            </a:r>
            <a:r>
              <a:rPr lang="en-US" dirty="0">
                <a:solidFill>
                  <a:schemeClr val="bg1"/>
                </a:solidFill>
              </a:rPr>
              <a:t> and </a:t>
            </a:r>
            <a:r>
              <a:rPr lang="en-US" dirty="0" err="1">
                <a:solidFill>
                  <a:schemeClr val="bg1"/>
                </a:solidFill>
              </a:rPr>
              <a:t>Navathe</a:t>
            </a:r>
            <a:r>
              <a:rPr lang="en-US" dirty="0">
                <a:solidFill>
                  <a:schemeClr val="bg1"/>
                </a:solidFill>
              </a:rPr>
              <a:t>, Fundamentals of Database Management </a:t>
            </a:r>
            <a:r>
              <a:rPr lang="en-US" dirty="0" smtClean="0">
                <a:solidFill>
                  <a:schemeClr val="bg1"/>
                </a:solidFill>
              </a:rPr>
              <a:t>systems, -</a:t>
            </a:r>
            <a:r>
              <a:rPr lang="en-IN" dirty="0" err="1">
                <a:solidFill>
                  <a:schemeClr val="bg1"/>
                </a:solidFill>
              </a:rPr>
              <a:t>Silberschatz−Korth−Sudarshan</a:t>
            </a:r>
            <a:r>
              <a:rPr lang="en-IN" dirty="0">
                <a:solidFill>
                  <a:schemeClr val="bg1"/>
                </a:solidFill>
              </a:rPr>
              <a:t> • Database System Concepts, Fourth Edition </a:t>
            </a:r>
          </a:p>
        </p:txBody>
      </p:sp>
    </p:spTree>
    <p:extLst>
      <p:ext uri="{BB962C8B-B14F-4D97-AF65-F5344CB8AC3E}">
        <p14:creationId xmlns:p14="http://schemas.microsoft.com/office/powerpoint/2010/main" xmlns="" val="15774784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755651" y="1009651"/>
            <a:ext cx="9542779" cy="601979"/>
          </a:xfrm>
        </p:spPr>
        <p:txBody>
          <a:bodyPr>
            <a:noAutofit/>
          </a:bodyPr>
          <a:lstStyle/>
          <a:p>
            <a:pPr>
              <a:defRPr/>
            </a:pPr>
            <a:r>
              <a:rPr lang="en-US" sz="3600" dirty="0">
                <a:effectLst>
                  <a:outerShdw blurRad="38100" dist="38100" dir="2700000" algn="tl">
                    <a:srgbClr val="000000"/>
                  </a:outerShdw>
                </a:effectLst>
              </a:rPr>
              <a:t>Comparison of Partitioning Techniques (Cont.)</a:t>
            </a:r>
          </a:p>
        </p:txBody>
      </p:sp>
      <p:sp>
        <p:nvSpPr>
          <p:cNvPr id="29699" name="Rectangle 3"/>
          <p:cNvSpPr>
            <a:spLocks noGrp="1" noChangeArrowheads="1"/>
          </p:cNvSpPr>
          <p:nvPr>
            <p:ph type="body" idx="4294967295"/>
          </p:nvPr>
        </p:nvSpPr>
        <p:spPr>
          <a:xfrm>
            <a:off x="1037590" y="1954531"/>
            <a:ext cx="5311141" cy="3355976"/>
          </a:xfrm>
        </p:spPr>
        <p:txBody>
          <a:bodyPr/>
          <a:lstStyle/>
          <a:p>
            <a:pPr>
              <a:buFont typeface="Monotype Sorts" charset="2"/>
              <a:buNone/>
            </a:pPr>
            <a:r>
              <a:rPr lang="en-US" altLang="en-US" b="1" dirty="0"/>
              <a:t>Round robin:</a:t>
            </a:r>
          </a:p>
          <a:p>
            <a:r>
              <a:rPr lang="en-US" altLang="en-US" dirty="0"/>
              <a:t>Advantages</a:t>
            </a:r>
          </a:p>
          <a:p>
            <a:pPr lvl="1"/>
            <a:r>
              <a:rPr lang="en-US" altLang="en-US" dirty="0"/>
              <a:t> Best suited for sequential scan of entire relation on each query.</a:t>
            </a:r>
          </a:p>
          <a:p>
            <a:pPr lvl="1"/>
            <a:r>
              <a:rPr lang="en-US" altLang="en-US" dirty="0"/>
              <a:t>All disks have almost an equal number of tuples; retrieval work is thus well balanced between disks.</a:t>
            </a:r>
          </a:p>
          <a:p>
            <a:r>
              <a:rPr lang="en-US" altLang="en-US" dirty="0"/>
              <a:t>Range queries are difficult to process</a:t>
            </a:r>
          </a:p>
          <a:p>
            <a:pPr lvl="1"/>
            <a:r>
              <a:rPr lang="en-US" altLang="en-US" dirty="0"/>
              <a:t>No clustering -- tuples are scattered across all disks</a:t>
            </a:r>
          </a:p>
          <a:p>
            <a:endParaRPr lang="en-US" altLang="en-US" dirty="0"/>
          </a:p>
        </p:txBody>
      </p:sp>
      <p:pic>
        <p:nvPicPr>
          <p:cNvPr id="4" name="Picture 2" descr="C:\Users\dev\Desktop\L2.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348731" y="1838201"/>
            <a:ext cx="4601209" cy="44530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526732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4294967295"/>
          </p:nvPr>
        </p:nvSpPr>
        <p:spPr>
          <a:xfrm>
            <a:off x="1037591" y="1810986"/>
            <a:ext cx="4585969" cy="4190082"/>
          </a:xfrm>
        </p:spPr>
        <p:txBody>
          <a:bodyPr>
            <a:normAutofit fontScale="92500" lnSpcReduction="20000"/>
          </a:bodyPr>
          <a:lstStyle/>
          <a:p>
            <a:pPr>
              <a:buFont typeface="Monotype Sorts" charset="2"/>
              <a:buNone/>
            </a:pPr>
            <a:r>
              <a:rPr lang="en-US" altLang="en-US" b="1" dirty="0"/>
              <a:t>Hash partitioning:</a:t>
            </a:r>
          </a:p>
          <a:p>
            <a:r>
              <a:rPr lang="en-US" altLang="en-US" dirty="0"/>
              <a:t> Good for sequential access </a:t>
            </a:r>
          </a:p>
          <a:p>
            <a:pPr lvl="1"/>
            <a:r>
              <a:rPr lang="en-US" altLang="en-US" dirty="0"/>
              <a:t>Assuming hash function is good, and partitioning attributes form a key, tuples will be equally distributed between disks</a:t>
            </a:r>
          </a:p>
          <a:p>
            <a:pPr lvl="1"/>
            <a:r>
              <a:rPr lang="en-US" altLang="en-US" dirty="0"/>
              <a:t>Retrieval work is then well balanced between disks.</a:t>
            </a:r>
          </a:p>
          <a:p>
            <a:r>
              <a:rPr lang="en-US" altLang="en-US" dirty="0"/>
              <a:t>Good for point queries on partitioning attribute</a:t>
            </a:r>
          </a:p>
          <a:p>
            <a:pPr lvl="1"/>
            <a:r>
              <a:rPr lang="en-US" altLang="en-US" dirty="0"/>
              <a:t>Can lookup single disk, leaving others available for answering other queries. </a:t>
            </a:r>
          </a:p>
          <a:p>
            <a:pPr lvl="1"/>
            <a:r>
              <a:rPr lang="en-US" altLang="en-US" dirty="0"/>
              <a:t>Index on partitioning attribute can be local to disk, making lookup and update more efficient</a:t>
            </a:r>
          </a:p>
          <a:p>
            <a:r>
              <a:rPr lang="en-US" altLang="en-US" dirty="0"/>
              <a:t>No clustering, so difficult to answer range queries</a:t>
            </a:r>
          </a:p>
          <a:p>
            <a:endParaRPr lang="en-US" altLang="en-US" dirty="0"/>
          </a:p>
        </p:txBody>
      </p:sp>
      <p:sp>
        <p:nvSpPr>
          <p:cNvPr id="21506" name="Rectangle 2"/>
          <p:cNvSpPr>
            <a:spLocks noChangeArrowheads="1"/>
          </p:cNvSpPr>
          <p:nvPr/>
        </p:nvSpPr>
        <p:spPr bwMode="auto">
          <a:xfrm>
            <a:off x="939800" y="1131570"/>
            <a:ext cx="918718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a:defRPr/>
            </a:pPr>
            <a:r>
              <a:rPr lang="en-US" sz="3200" spc="-50" dirty="0">
                <a:solidFill>
                  <a:schemeClr val="tx1">
                    <a:lumMod val="75000"/>
                    <a:lumOff val="25000"/>
                  </a:schemeClr>
                </a:solidFill>
                <a:effectLst>
                  <a:outerShdw blurRad="38100" dist="38100" dir="2700000" algn="tl">
                    <a:srgbClr val="000000"/>
                  </a:outerShdw>
                </a:effectLst>
                <a:latin typeface="+mj-lt"/>
                <a:ea typeface="+mj-ea"/>
                <a:cs typeface="+mj-cs"/>
              </a:rPr>
              <a:t>Comparison of Partitioning Techniques (Cont.)</a:t>
            </a:r>
          </a:p>
        </p:txBody>
      </p:sp>
      <p:pic>
        <p:nvPicPr>
          <p:cNvPr id="4" name="Picture 3" descr="C:\Users\dev\Desktop\l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900420" y="1810985"/>
            <a:ext cx="5664199" cy="45454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837883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86460" y="1114425"/>
            <a:ext cx="10947400" cy="533400"/>
          </a:xfrm>
        </p:spPr>
        <p:txBody>
          <a:bodyPr>
            <a:normAutofit/>
          </a:bodyPr>
          <a:lstStyle/>
          <a:p>
            <a:pPr>
              <a:defRPr/>
            </a:pPr>
            <a:r>
              <a:rPr lang="en-US" sz="3200" dirty="0">
                <a:effectLst>
                  <a:outerShdw blurRad="38100" dist="38100" dir="2700000" algn="tl">
                    <a:srgbClr val="000000"/>
                  </a:outerShdw>
                </a:effectLst>
              </a:rPr>
              <a:t>Comparison of Partitioning Techniques (Cont.)</a:t>
            </a:r>
          </a:p>
        </p:txBody>
      </p:sp>
      <p:sp>
        <p:nvSpPr>
          <p:cNvPr id="33795" name="Rectangle 3"/>
          <p:cNvSpPr>
            <a:spLocks noGrp="1" noChangeArrowheads="1"/>
          </p:cNvSpPr>
          <p:nvPr>
            <p:ph type="body" idx="4294967295"/>
          </p:nvPr>
        </p:nvSpPr>
        <p:spPr>
          <a:xfrm>
            <a:off x="1129030" y="1948181"/>
            <a:ext cx="10464800" cy="4295775"/>
          </a:xfrm>
          <a:noFill/>
        </p:spPr>
        <p:txBody>
          <a:bodyPr/>
          <a:lstStyle/>
          <a:p>
            <a:r>
              <a:rPr lang="en-US" altLang="en-US" b="1" dirty="0"/>
              <a:t>Range partitioning:</a:t>
            </a:r>
          </a:p>
          <a:p>
            <a:r>
              <a:rPr lang="en-US" altLang="en-US" dirty="0"/>
              <a:t>Provides data clustering by partitioning attribute value.</a:t>
            </a:r>
          </a:p>
          <a:p>
            <a:r>
              <a:rPr lang="en-US" altLang="en-US" dirty="0"/>
              <a:t>Good for sequential access</a:t>
            </a:r>
          </a:p>
          <a:p>
            <a:r>
              <a:rPr lang="en-US" altLang="en-US" dirty="0"/>
              <a:t>Good for point queries on partitioning attribute: only one disk needs to be accessed.</a:t>
            </a:r>
          </a:p>
          <a:p>
            <a:r>
              <a:rPr lang="en-US" altLang="en-US" dirty="0"/>
              <a:t>For range queries on partitioning attribute, one to a few disks may need to be accessed</a:t>
            </a:r>
          </a:p>
          <a:p>
            <a:pPr lvl="1"/>
            <a:r>
              <a:rPr lang="en-US" altLang="en-US" dirty="0"/>
              <a:t>Remaining disks are available for other queries.</a:t>
            </a:r>
          </a:p>
          <a:p>
            <a:pPr lvl="1"/>
            <a:r>
              <a:rPr lang="en-US" altLang="en-US" dirty="0"/>
              <a:t>Good if result tuples are from one to a few blocks. </a:t>
            </a:r>
          </a:p>
          <a:p>
            <a:pPr lvl="1"/>
            <a:r>
              <a:rPr lang="en-US" altLang="en-US" dirty="0"/>
              <a:t>If many blocks are to be fetched, they are still fetched from one to a few disks, and potential parallelism  in disk access is wasted</a:t>
            </a:r>
          </a:p>
          <a:p>
            <a:pPr lvl="2"/>
            <a:r>
              <a:rPr lang="en-US" altLang="en-US" dirty="0"/>
              <a:t>Example of execution skew.</a:t>
            </a:r>
          </a:p>
        </p:txBody>
      </p:sp>
      <p:sp>
        <p:nvSpPr>
          <p:cNvPr id="33796" name="Rectangle 4"/>
          <p:cNvSpPr>
            <a:spLocks noChangeArrowheads="1"/>
          </p:cNvSpPr>
          <p:nvPr/>
        </p:nvSpPr>
        <p:spPr bwMode="auto">
          <a:xfrm>
            <a:off x="2514600" y="561975"/>
            <a:ext cx="18473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600">
                <a:solidFill>
                  <a:schemeClr val="tx1"/>
                </a:solidFill>
                <a:latin typeface="Helvetica" charset="0"/>
                <a:ea typeface="ＭＳ Ｐゴシック" charset="-128"/>
              </a:defRPr>
            </a:lvl1pPr>
            <a:lvl2pPr marL="37931725" indent="-37474525">
              <a:defRPr sz="1600">
                <a:solidFill>
                  <a:schemeClr val="tx1"/>
                </a:solidFill>
                <a:latin typeface="Helvetica" charset="0"/>
                <a:ea typeface="ＭＳ Ｐゴシック" charset="-128"/>
              </a:defRPr>
            </a:lvl2pPr>
            <a:lvl3pPr>
              <a:defRPr sz="1600">
                <a:solidFill>
                  <a:schemeClr val="tx1"/>
                </a:solidFill>
                <a:latin typeface="Helvetica" charset="0"/>
                <a:ea typeface="ＭＳ Ｐゴシック" charset="-128"/>
              </a:defRPr>
            </a:lvl3pPr>
            <a:lvl4pPr>
              <a:defRPr sz="1600">
                <a:solidFill>
                  <a:schemeClr val="tx1"/>
                </a:solidFill>
                <a:latin typeface="Helvetica" charset="0"/>
                <a:ea typeface="ＭＳ Ｐゴシック" charset="-128"/>
              </a:defRPr>
            </a:lvl4pPr>
            <a:lvl5pPr>
              <a:defRPr sz="1600">
                <a:solidFill>
                  <a:schemeClr val="tx1"/>
                </a:solidFill>
                <a:latin typeface="Helvetica" charset="0"/>
                <a:ea typeface="ＭＳ Ｐゴシック" charset="-128"/>
              </a:defRPr>
            </a:lvl5pPr>
            <a:lvl6pPr marL="457200" eaLnBrk="0" fontAlgn="base" hangingPunct="0">
              <a:spcBef>
                <a:spcPct val="0"/>
              </a:spcBef>
              <a:spcAft>
                <a:spcPct val="0"/>
              </a:spcAft>
              <a:defRPr sz="1600">
                <a:solidFill>
                  <a:schemeClr val="tx1"/>
                </a:solidFill>
                <a:latin typeface="Helvetica" charset="0"/>
                <a:ea typeface="ＭＳ Ｐゴシック" charset="-128"/>
              </a:defRPr>
            </a:lvl6pPr>
            <a:lvl7pPr marL="914400" eaLnBrk="0" fontAlgn="base" hangingPunct="0">
              <a:spcBef>
                <a:spcPct val="0"/>
              </a:spcBef>
              <a:spcAft>
                <a:spcPct val="0"/>
              </a:spcAft>
              <a:defRPr sz="1600">
                <a:solidFill>
                  <a:schemeClr val="tx1"/>
                </a:solidFill>
                <a:latin typeface="Helvetica" charset="0"/>
                <a:ea typeface="ＭＳ Ｐゴシック" charset="-128"/>
              </a:defRPr>
            </a:lvl7pPr>
            <a:lvl8pPr marL="1371600" eaLnBrk="0" fontAlgn="base" hangingPunct="0">
              <a:spcBef>
                <a:spcPct val="0"/>
              </a:spcBef>
              <a:spcAft>
                <a:spcPct val="0"/>
              </a:spcAft>
              <a:defRPr sz="1600">
                <a:solidFill>
                  <a:schemeClr val="tx1"/>
                </a:solidFill>
                <a:latin typeface="Helvetica" charset="0"/>
                <a:ea typeface="ＭＳ Ｐゴシック" charset="-128"/>
              </a:defRPr>
            </a:lvl8pPr>
            <a:lvl9pPr marL="1828800" eaLnBrk="0" fontAlgn="base" hangingPunct="0">
              <a:spcBef>
                <a:spcPct val="0"/>
              </a:spcBef>
              <a:spcAft>
                <a:spcPct val="0"/>
              </a:spcAft>
              <a:defRPr sz="1600">
                <a:solidFill>
                  <a:schemeClr val="tx1"/>
                </a:solidFill>
                <a:latin typeface="Helvetica" charset="0"/>
                <a:ea typeface="ＭＳ Ｐゴシック" charset="-128"/>
              </a:defRPr>
            </a:lvl9pPr>
          </a:lstStyle>
          <a:p>
            <a:endParaRPr lang="en-US" altLang="en-US"/>
          </a:p>
        </p:txBody>
      </p:sp>
    </p:spTree>
    <p:extLst>
      <p:ext uri="{BB962C8B-B14F-4D97-AF65-F5344CB8AC3E}">
        <p14:creationId xmlns:p14="http://schemas.microsoft.com/office/powerpoint/2010/main" xmlns="" val="1420197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47090" y="1032510"/>
            <a:ext cx="10769600" cy="609600"/>
          </a:xfrm>
        </p:spPr>
        <p:txBody>
          <a:bodyPr>
            <a:normAutofit/>
          </a:bodyPr>
          <a:lstStyle/>
          <a:p>
            <a:pPr>
              <a:defRPr/>
            </a:pPr>
            <a:r>
              <a:rPr lang="en-US" sz="3200" dirty="0">
                <a:effectLst>
                  <a:outerShdw blurRad="38100" dist="38100" dir="2700000" algn="tl">
                    <a:srgbClr val="000000"/>
                  </a:outerShdw>
                </a:effectLst>
              </a:rPr>
              <a:t>Partitioning a Relation across Disks</a:t>
            </a:r>
          </a:p>
        </p:txBody>
      </p:sp>
      <p:sp>
        <p:nvSpPr>
          <p:cNvPr id="35843" name="Rectangle 4"/>
          <p:cNvSpPr>
            <a:spLocks noGrp="1" noChangeArrowheads="1"/>
          </p:cNvSpPr>
          <p:nvPr>
            <p:ph type="body" idx="4294967295"/>
          </p:nvPr>
        </p:nvSpPr>
        <p:spPr>
          <a:xfrm>
            <a:off x="1037591" y="1913890"/>
            <a:ext cx="10215033" cy="2940050"/>
          </a:xfrm>
        </p:spPr>
        <p:txBody>
          <a:bodyPr/>
          <a:lstStyle/>
          <a:p>
            <a:r>
              <a:rPr lang="en-US" altLang="en-US" dirty="0"/>
              <a:t>If a relation contains only a few tuples which will fit into a single disk block, then assign the relation to a single disk.</a:t>
            </a:r>
          </a:p>
          <a:p>
            <a:r>
              <a:rPr lang="en-US" altLang="en-US" dirty="0"/>
              <a:t>Large relations are preferably partitioned across all the available disks.</a:t>
            </a:r>
          </a:p>
          <a:p>
            <a:r>
              <a:rPr lang="en-US" altLang="en-US" dirty="0"/>
              <a:t>If a relation consists of </a:t>
            </a:r>
            <a:r>
              <a:rPr lang="en-US" altLang="en-US" i="1" dirty="0"/>
              <a:t>m</a:t>
            </a:r>
            <a:r>
              <a:rPr lang="en-US" altLang="en-US" dirty="0"/>
              <a:t> disk blocks and there are </a:t>
            </a:r>
            <a:r>
              <a:rPr lang="en-US" altLang="en-US" i="1" dirty="0"/>
              <a:t>n</a:t>
            </a:r>
            <a:r>
              <a:rPr lang="en-US" altLang="en-US" dirty="0"/>
              <a:t> disks available in the system, then the relation should be allocated </a:t>
            </a:r>
            <a:r>
              <a:rPr lang="en-US" altLang="en-US" b="1" dirty="0"/>
              <a:t>min</a:t>
            </a:r>
            <a:r>
              <a:rPr lang="en-US" altLang="en-US" dirty="0"/>
              <a:t>(</a:t>
            </a:r>
            <a:r>
              <a:rPr lang="en-US" altLang="en-US" i="1" dirty="0" err="1"/>
              <a:t>m,n</a:t>
            </a:r>
            <a:r>
              <a:rPr lang="en-US" altLang="en-US" dirty="0"/>
              <a:t>) disks.</a:t>
            </a:r>
          </a:p>
          <a:p>
            <a:endParaRPr lang="en-US" altLang="en-US" dirty="0"/>
          </a:p>
        </p:txBody>
      </p:sp>
    </p:spTree>
    <p:extLst>
      <p:ext uri="{BB962C8B-B14F-4D97-AF65-F5344CB8AC3E}">
        <p14:creationId xmlns:p14="http://schemas.microsoft.com/office/powerpoint/2010/main" xmlns="" val="5743282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173480" y="859790"/>
            <a:ext cx="9304020" cy="902970"/>
          </a:xfrm>
        </p:spPr>
        <p:txBody>
          <a:bodyPr>
            <a:normAutofit/>
          </a:bodyPr>
          <a:lstStyle/>
          <a:p>
            <a:pPr>
              <a:defRPr/>
            </a:pPr>
            <a:r>
              <a:rPr lang="en-US" sz="3200" dirty="0">
                <a:effectLst>
                  <a:outerShdw blurRad="38100" dist="38100" dir="2700000" algn="tl">
                    <a:srgbClr val="000000"/>
                  </a:outerShdw>
                </a:effectLst>
              </a:rPr>
              <a:t>Handling of Skew</a:t>
            </a:r>
          </a:p>
        </p:txBody>
      </p:sp>
      <p:sp>
        <p:nvSpPr>
          <p:cNvPr id="37891" name="Rectangle 3"/>
          <p:cNvSpPr>
            <a:spLocks noGrp="1" noChangeArrowheads="1"/>
          </p:cNvSpPr>
          <p:nvPr>
            <p:ph type="body" idx="4294967295"/>
          </p:nvPr>
        </p:nvSpPr>
        <p:spPr>
          <a:xfrm>
            <a:off x="1097280" y="1902460"/>
            <a:ext cx="9423824" cy="3835400"/>
          </a:xfrm>
        </p:spPr>
        <p:txBody>
          <a:bodyPr/>
          <a:lstStyle/>
          <a:p>
            <a:r>
              <a:rPr lang="en-US" altLang="en-US" dirty="0"/>
              <a:t>The distribution of tuples to disks may be </a:t>
            </a:r>
            <a:r>
              <a:rPr lang="en-US" altLang="en-US" b="1" dirty="0">
                <a:solidFill>
                  <a:srgbClr val="000099"/>
                </a:solidFill>
              </a:rPr>
              <a:t>skewed</a:t>
            </a:r>
            <a:r>
              <a:rPr lang="en-US" altLang="en-US" b="1" dirty="0"/>
              <a:t> </a:t>
            </a:r>
            <a:r>
              <a:rPr lang="en-US" altLang="en-US" dirty="0"/>
              <a:t>— that is, some disks have many tuples, while others may have fewer tuples.</a:t>
            </a:r>
          </a:p>
          <a:p>
            <a:r>
              <a:rPr lang="en-US" altLang="en-US" b="1" dirty="0"/>
              <a:t>Types of skew:</a:t>
            </a:r>
            <a:endParaRPr lang="en-US" altLang="en-US" dirty="0"/>
          </a:p>
          <a:p>
            <a:pPr lvl="1"/>
            <a:r>
              <a:rPr lang="en-US" altLang="en-US" b="1" dirty="0">
                <a:solidFill>
                  <a:srgbClr val="000099"/>
                </a:solidFill>
              </a:rPr>
              <a:t>Attribute-value skew</a:t>
            </a:r>
            <a:r>
              <a:rPr lang="en-US" altLang="en-US" dirty="0"/>
              <a:t>.</a:t>
            </a:r>
          </a:p>
          <a:p>
            <a:pPr lvl="2"/>
            <a:r>
              <a:rPr lang="en-US" altLang="en-US" dirty="0"/>
              <a:t>Some values appear in the partitioning attributes of many tuples; all the tuples with the same value for the partitioning attribute end up in the same partition.</a:t>
            </a:r>
          </a:p>
          <a:p>
            <a:pPr lvl="2"/>
            <a:r>
              <a:rPr lang="en-US" altLang="en-US" dirty="0"/>
              <a:t>Can occur with range-partitioning and hash-partitioning.</a:t>
            </a:r>
          </a:p>
          <a:p>
            <a:pPr lvl="1"/>
            <a:r>
              <a:rPr lang="en-US" altLang="en-US" b="1" dirty="0">
                <a:solidFill>
                  <a:srgbClr val="000099"/>
                </a:solidFill>
              </a:rPr>
              <a:t>Partition skew</a:t>
            </a:r>
            <a:r>
              <a:rPr lang="en-US" altLang="en-US" dirty="0"/>
              <a:t>.</a:t>
            </a:r>
          </a:p>
          <a:p>
            <a:pPr lvl="2"/>
            <a:r>
              <a:rPr lang="en-US" altLang="en-US" dirty="0"/>
              <a:t>With range-partitioning, badly chosen partition vector may assign too many tuples to some partitions and too few to others.</a:t>
            </a:r>
          </a:p>
          <a:p>
            <a:pPr lvl="2"/>
            <a:r>
              <a:rPr lang="en-US" altLang="en-US" dirty="0"/>
              <a:t>Less likely with hash-partitioning if a good hash-function is chosen.</a:t>
            </a:r>
          </a:p>
          <a:p>
            <a:pPr lvl="1"/>
            <a:endParaRPr lang="en-US" altLang="en-US" dirty="0"/>
          </a:p>
        </p:txBody>
      </p:sp>
    </p:spTree>
    <p:extLst>
      <p:ext uri="{BB962C8B-B14F-4D97-AF65-F5344CB8AC3E}">
        <p14:creationId xmlns:p14="http://schemas.microsoft.com/office/powerpoint/2010/main" xmlns="" val="8370089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30580" y="1012190"/>
            <a:ext cx="10769600" cy="609600"/>
          </a:xfrm>
        </p:spPr>
        <p:txBody>
          <a:bodyPr>
            <a:normAutofit/>
          </a:bodyPr>
          <a:lstStyle/>
          <a:p>
            <a:pPr>
              <a:defRPr/>
            </a:pPr>
            <a:r>
              <a:rPr lang="en-US" sz="3200" dirty="0">
                <a:effectLst>
                  <a:outerShdw blurRad="38100" dist="38100" dir="2700000" algn="tl">
                    <a:srgbClr val="000000"/>
                  </a:outerShdw>
                </a:effectLst>
              </a:rPr>
              <a:t>Handling Skew in Range-Partitioning</a:t>
            </a:r>
          </a:p>
        </p:txBody>
      </p:sp>
      <p:sp>
        <p:nvSpPr>
          <p:cNvPr id="39939" name="Rectangle 3"/>
          <p:cNvSpPr>
            <a:spLocks noGrp="1" noChangeArrowheads="1"/>
          </p:cNvSpPr>
          <p:nvPr>
            <p:ph type="body" idx="4294967295"/>
          </p:nvPr>
        </p:nvSpPr>
        <p:spPr>
          <a:xfrm>
            <a:off x="1028700" y="1845311"/>
            <a:ext cx="10077874" cy="3583939"/>
          </a:xfrm>
        </p:spPr>
        <p:txBody>
          <a:bodyPr/>
          <a:lstStyle/>
          <a:p>
            <a:r>
              <a:rPr lang="en-US" altLang="en-US" dirty="0"/>
              <a:t>To create a </a:t>
            </a:r>
            <a:r>
              <a:rPr lang="en-US" altLang="en-US" b="1" dirty="0">
                <a:solidFill>
                  <a:srgbClr val="000099"/>
                </a:solidFill>
              </a:rPr>
              <a:t>balanced partitioning vector</a:t>
            </a:r>
            <a:r>
              <a:rPr lang="en-US" altLang="en-US" dirty="0"/>
              <a:t> (assuming partitioning attribute forms a key of the relation):</a:t>
            </a:r>
          </a:p>
          <a:p>
            <a:pPr lvl="1"/>
            <a:r>
              <a:rPr lang="en-US" altLang="en-US" dirty="0"/>
              <a:t>Sort the relation on the partitioning attribute.</a:t>
            </a:r>
          </a:p>
          <a:p>
            <a:pPr lvl="1"/>
            <a:r>
              <a:rPr lang="en-US" altLang="en-US" dirty="0"/>
              <a:t>Construct the partition vector by scanning the relation in sorted order as follows.</a:t>
            </a:r>
          </a:p>
          <a:p>
            <a:pPr lvl="2"/>
            <a:r>
              <a:rPr lang="en-US" altLang="en-US" dirty="0"/>
              <a:t>After every 1/</a:t>
            </a:r>
            <a:r>
              <a:rPr lang="en-US" altLang="en-US" i="1" dirty="0"/>
              <a:t>n</a:t>
            </a:r>
            <a:r>
              <a:rPr lang="en-US" altLang="en-US" i="1" baseline="30000" dirty="0"/>
              <a:t>th</a:t>
            </a:r>
            <a:r>
              <a:rPr lang="en-US" altLang="en-US" dirty="0"/>
              <a:t> of the relation has been read, the value of  the partitioning attribute of the next tuple is added to the partition vector.</a:t>
            </a:r>
          </a:p>
          <a:p>
            <a:pPr lvl="1"/>
            <a:r>
              <a:rPr lang="en-US" altLang="en-US" i="1" dirty="0"/>
              <a:t>n</a:t>
            </a:r>
            <a:r>
              <a:rPr lang="en-US" altLang="en-US" dirty="0"/>
              <a:t> denotes the number of partitions to be constructed.</a:t>
            </a:r>
          </a:p>
          <a:p>
            <a:pPr lvl="1"/>
            <a:r>
              <a:rPr lang="en-US" altLang="en-US" dirty="0"/>
              <a:t>Duplicate entries or imbalances can result if duplicates are present in partitioning attributes.</a:t>
            </a:r>
          </a:p>
          <a:p>
            <a:r>
              <a:rPr lang="en-US" altLang="en-US" dirty="0"/>
              <a:t>Alternative technique based on </a:t>
            </a:r>
            <a:r>
              <a:rPr lang="en-US" altLang="en-US" b="1" dirty="0">
                <a:solidFill>
                  <a:srgbClr val="000099"/>
                </a:solidFill>
              </a:rPr>
              <a:t>histograms</a:t>
            </a:r>
            <a:r>
              <a:rPr lang="en-US" altLang="en-US" dirty="0"/>
              <a:t> used in practice</a:t>
            </a:r>
          </a:p>
        </p:txBody>
      </p:sp>
      <p:sp>
        <p:nvSpPr>
          <p:cNvPr id="4" name="Rectangle 3"/>
          <p:cNvSpPr/>
          <p:nvPr/>
        </p:nvSpPr>
        <p:spPr>
          <a:xfrm>
            <a:off x="2024063" y="6286078"/>
            <a:ext cx="8626765" cy="646331"/>
          </a:xfrm>
          <a:prstGeom prst="rect">
            <a:avLst/>
          </a:prstGeom>
        </p:spPr>
        <p:txBody>
          <a:bodyPr wrap="square">
            <a:spAutoFit/>
          </a:bodyPr>
          <a:lstStyle/>
          <a:p>
            <a:r>
              <a:rPr lang="en-IN" dirty="0">
                <a:solidFill>
                  <a:schemeClr val="bg1"/>
                </a:solidFill>
              </a:rPr>
              <a:t>Content </a:t>
            </a:r>
            <a:r>
              <a:rPr lang="en-IN" altLang="en-US" dirty="0">
                <a:solidFill>
                  <a:schemeClr val="bg1"/>
                </a:solidFill>
              </a:rPr>
              <a:t>Sources</a:t>
            </a:r>
            <a:r>
              <a:rPr lang="en-IN" altLang="en-US" dirty="0" smtClean="0">
                <a:solidFill>
                  <a:schemeClr val="bg1"/>
                </a:solidFill>
              </a:rPr>
              <a:t>: -</a:t>
            </a:r>
            <a:r>
              <a:rPr lang="en-US" dirty="0" err="1">
                <a:solidFill>
                  <a:schemeClr val="bg1"/>
                </a:solidFill>
              </a:rPr>
              <a:t>Elamsari</a:t>
            </a:r>
            <a:r>
              <a:rPr lang="en-US" dirty="0">
                <a:solidFill>
                  <a:schemeClr val="bg1"/>
                </a:solidFill>
              </a:rPr>
              <a:t> and </a:t>
            </a:r>
            <a:r>
              <a:rPr lang="en-US" dirty="0" err="1">
                <a:solidFill>
                  <a:schemeClr val="bg1"/>
                </a:solidFill>
              </a:rPr>
              <a:t>Navathe</a:t>
            </a:r>
            <a:r>
              <a:rPr lang="en-US" dirty="0">
                <a:solidFill>
                  <a:schemeClr val="bg1"/>
                </a:solidFill>
              </a:rPr>
              <a:t>, Fundamentals of Database Management </a:t>
            </a:r>
            <a:r>
              <a:rPr lang="en-US" dirty="0" smtClean="0">
                <a:solidFill>
                  <a:schemeClr val="bg1"/>
                </a:solidFill>
              </a:rPr>
              <a:t>systems, -</a:t>
            </a:r>
            <a:r>
              <a:rPr lang="en-IN" dirty="0" err="1">
                <a:solidFill>
                  <a:schemeClr val="bg1"/>
                </a:solidFill>
              </a:rPr>
              <a:t>Silberschatz−Korth−Sudarshan</a:t>
            </a:r>
            <a:r>
              <a:rPr lang="en-IN" dirty="0">
                <a:solidFill>
                  <a:schemeClr val="bg1"/>
                </a:solidFill>
              </a:rPr>
              <a:t> • Database System Concepts, Fourth Edition </a:t>
            </a:r>
          </a:p>
        </p:txBody>
      </p:sp>
    </p:spTree>
    <p:extLst>
      <p:ext uri="{BB962C8B-B14F-4D97-AF65-F5344CB8AC3E}">
        <p14:creationId xmlns:p14="http://schemas.microsoft.com/office/powerpoint/2010/main" xmlns="" val="13069584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34096"/>
            <a:ext cx="10058400" cy="1003264"/>
          </a:xfrm>
        </p:spPr>
        <p:txBody>
          <a:bodyPr>
            <a:normAutofit/>
          </a:bodyPr>
          <a:lstStyle/>
          <a:p>
            <a:r>
              <a:rPr lang="en-US" sz="4300" dirty="0">
                <a:effectLst>
                  <a:outerShdw blurRad="38100" dist="38100" dir="2700000" algn="tl">
                    <a:srgbClr val="000000"/>
                  </a:outerShdw>
                </a:effectLst>
              </a:rPr>
              <a:t>Lecture will cover following points</a:t>
            </a:r>
          </a:p>
        </p:txBody>
      </p:sp>
      <p:sp>
        <p:nvSpPr>
          <p:cNvPr id="5" name="Rectangle 35"/>
          <p:cNvSpPr txBox="1">
            <a:spLocks noChangeArrowheads="1"/>
          </p:cNvSpPr>
          <p:nvPr/>
        </p:nvSpPr>
        <p:spPr>
          <a:xfrm>
            <a:off x="1524000" y="1880315"/>
            <a:ext cx="8817735" cy="441745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altLang="en-US" sz="2400" dirty="0"/>
              <a:t> Introduction</a:t>
            </a:r>
          </a:p>
          <a:p>
            <a:pPr>
              <a:buFont typeface="Wingdings" panose="05000000000000000000" pitchFamily="2" charset="2"/>
              <a:buChar char="q"/>
            </a:pPr>
            <a:r>
              <a:rPr lang="en-US" altLang="en-US" sz="2400" dirty="0"/>
              <a:t> I/O Parallelism</a:t>
            </a:r>
          </a:p>
          <a:p>
            <a:pPr>
              <a:buFont typeface="Wingdings" panose="05000000000000000000" pitchFamily="2" charset="2"/>
              <a:buChar char="q"/>
            </a:pPr>
            <a:r>
              <a:rPr lang="en-US" altLang="en-US" sz="2400" dirty="0"/>
              <a:t> </a:t>
            </a:r>
            <a:r>
              <a:rPr lang="en-US" altLang="en-US" sz="2400" dirty="0" err="1"/>
              <a:t>Interquery</a:t>
            </a:r>
            <a:r>
              <a:rPr lang="en-US" altLang="en-US" sz="2400" dirty="0"/>
              <a:t> Parallelism</a:t>
            </a:r>
          </a:p>
          <a:p>
            <a:pPr>
              <a:buFont typeface="Wingdings" panose="05000000000000000000" pitchFamily="2" charset="2"/>
              <a:buChar char="q"/>
            </a:pPr>
            <a:r>
              <a:rPr lang="en-US" altLang="en-US" sz="2400" dirty="0"/>
              <a:t> </a:t>
            </a:r>
            <a:r>
              <a:rPr lang="en-US" altLang="en-US" sz="2400" dirty="0" err="1"/>
              <a:t>Intraquery</a:t>
            </a:r>
            <a:r>
              <a:rPr lang="en-US" altLang="en-US" sz="2400" dirty="0"/>
              <a:t> Parallelism</a:t>
            </a:r>
          </a:p>
          <a:p>
            <a:pPr>
              <a:buFont typeface="Wingdings" panose="05000000000000000000" pitchFamily="2" charset="2"/>
              <a:buChar char="q"/>
            </a:pPr>
            <a:r>
              <a:rPr lang="en-US" altLang="en-US" sz="2400" dirty="0"/>
              <a:t> </a:t>
            </a:r>
            <a:r>
              <a:rPr lang="en-US" altLang="en-US" sz="2400" dirty="0" err="1"/>
              <a:t>Intraoperation</a:t>
            </a:r>
            <a:r>
              <a:rPr lang="en-US" altLang="en-US" sz="2400" dirty="0"/>
              <a:t> Parallelism</a:t>
            </a:r>
          </a:p>
          <a:p>
            <a:pPr>
              <a:buFont typeface="Wingdings" panose="05000000000000000000" pitchFamily="2" charset="2"/>
              <a:buChar char="q"/>
            </a:pPr>
            <a:r>
              <a:rPr lang="en-US" altLang="en-US" sz="2400" dirty="0"/>
              <a:t> Interoperation Parallelism</a:t>
            </a:r>
          </a:p>
          <a:p>
            <a:pPr>
              <a:buFont typeface="Wingdings" panose="05000000000000000000" pitchFamily="2" charset="2"/>
              <a:buChar char="q"/>
            </a:pPr>
            <a:r>
              <a:rPr lang="en-US" altLang="en-US" sz="2400" dirty="0"/>
              <a:t> Design of Parallel Systems</a:t>
            </a:r>
          </a:p>
          <a:p>
            <a:pPr marL="0" lvl="0" indent="0">
              <a:buNone/>
            </a:pPr>
            <a:endParaRPr lang="en-IN" sz="2400" dirty="0">
              <a:ea typeface="ＭＳ Ｐゴシック" panose="020B0600070205080204" pitchFamily="34" charset="-128"/>
            </a:endParaRPr>
          </a:p>
          <a:p>
            <a:pPr marL="0" lvl="0" indent="0">
              <a:buNone/>
            </a:pP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lvl="0">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a:p>
          <a:p>
            <a:pPr marL="0" indent="0">
              <a:lnSpc>
                <a:spcPct val="100000"/>
              </a:lnSpc>
              <a:buSzPct val="85000"/>
              <a:buNone/>
              <a:defRPr/>
            </a:pPr>
            <a:endParaRPr lang="en-US" sz="2400" dirty="0"/>
          </a:p>
          <a:p>
            <a:pPr marL="320040" indent="-320040">
              <a:lnSpc>
                <a:spcPct val="100000"/>
              </a:lnSpc>
              <a:buSzPct val="85000"/>
              <a:buFont typeface="Wingdings"/>
              <a:buChar char=""/>
              <a:defRPr/>
            </a:pPr>
            <a:endParaRPr lang="en-US" sz="2400" dirty="0"/>
          </a:p>
          <a:p>
            <a:pPr marL="320040" indent="-320040">
              <a:lnSpc>
                <a:spcPct val="100000"/>
              </a:lnSpc>
              <a:buSzPct val="85000"/>
              <a:buFont typeface="Wingdings"/>
              <a:buChar char=""/>
              <a:defRPr/>
            </a:pPr>
            <a:endParaRPr lang="en-US" sz="2400" dirty="0"/>
          </a:p>
          <a:p>
            <a:pPr marL="320040" indent="-320040">
              <a:lnSpc>
                <a:spcPct val="100000"/>
              </a:lnSpc>
              <a:buSzPct val="85000"/>
              <a:buFont typeface="Wingdings"/>
              <a:buChar char=""/>
              <a:defRPr/>
            </a:pPr>
            <a:endParaRPr lang="en-US" sz="2400" dirty="0"/>
          </a:p>
          <a:p>
            <a:pPr marL="320040" indent="-320040">
              <a:lnSpc>
                <a:spcPct val="100000"/>
              </a:lnSpc>
              <a:buSzPct val="85000"/>
              <a:buFont typeface="Wingdings"/>
              <a:buChar char=""/>
              <a:defRPr/>
            </a:pPr>
            <a:endParaRPr lang="en-US" altLang="en-US" sz="2400" dirty="0"/>
          </a:p>
          <a:p>
            <a:pPr marL="0" indent="0">
              <a:lnSpc>
                <a:spcPct val="100000"/>
              </a:lnSpc>
              <a:buSzPct val="85000"/>
              <a:buNone/>
              <a:defRPr/>
            </a:pPr>
            <a:endParaRPr lang="en-US" altLang="en-US" sz="2400" dirty="0"/>
          </a:p>
          <a:p>
            <a:pPr marL="320040" indent="-320040">
              <a:lnSpc>
                <a:spcPct val="100000"/>
              </a:lnSpc>
              <a:buSzPct val="85000"/>
              <a:buFont typeface="Wingdings"/>
              <a:buChar char=""/>
              <a:defRPr/>
            </a:pPr>
            <a:endParaRPr lang="en-US" altLang="en-US" dirty="0"/>
          </a:p>
        </p:txBody>
      </p:sp>
      <p:sp>
        <p:nvSpPr>
          <p:cNvPr id="7" name="Slide Number Placeholder 6"/>
          <p:cNvSpPr>
            <a:spLocks noGrp="1"/>
          </p:cNvSpPr>
          <p:nvPr>
            <p:ph type="sldNum" sz="quarter" idx="12"/>
          </p:nvPr>
        </p:nvSpPr>
        <p:spPr/>
        <p:txBody>
          <a:bodyPr/>
          <a:lstStyle/>
          <a:p>
            <a:fld id="{B50E8914-3A3C-4712-9D59-CE111BB10161}" type="slidenum">
              <a:rPr lang="en-US" smtClean="0"/>
              <a:pPr/>
              <a:t>2</a:t>
            </a:fld>
            <a:endParaRPr lang="en-US"/>
          </a:p>
        </p:txBody>
      </p:sp>
    </p:spTree>
    <p:extLst>
      <p:ext uri="{BB962C8B-B14F-4D97-AF65-F5344CB8AC3E}">
        <p14:creationId xmlns:p14="http://schemas.microsoft.com/office/powerpoint/2010/main" xmlns="" val="8813350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normAutofit/>
          </a:bodyPr>
          <a:lstStyle/>
          <a:p>
            <a:pPr>
              <a:defRPr/>
            </a:pPr>
            <a:r>
              <a:rPr lang="en-US" sz="3200" dirty="0">
                <a:effectLst>
                  <a:outerShdw blurRad="38100" dist="38100" dir="2700000" algn="tl">
                    <a:srgbClr val="000000"/>
                  </a:outerShdw>
                </a:effectLst>
              </a:rPr>
              <a:t>Handling Skew using Histograms</a:t>
            </a:r>
          </a:p>
        </p:txBody>
      </p:sp>
      <p:sp>
        <p:nvSpPr>
          <p:cNvPr id="41987" name="Rectangle 5"/>
          <p:cNvSpPr>
            <a:spLocks noChangeArrowheads="1"/>
          </p:cNvSpPr>
          <p:nvPr/>
        </p:nvSpPr>
        <p:spPr bwMode="auto">
          <a:xfrm>
            <a:off x="1134532" y="1976120"/>
            <a:ext cx="11057467" cy="119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1600">
                <a:solidFill>
                  <a:schemeClr val="tx1"/>
                </a:solidFill>
                <a:latin typeface="Helvetica" charset="0"/>
                <a:ea typeface="ＭＳ Ｐゴシック" charset="-128"/>
              </a:defRPr>
            </a:lvl1pPr>
            <a:lvl2pPr marL="742950" indent="-285750">
              <a:defRPr sz="1600">
                <a:solidFill>
                  <a:schemeClr val="tx1"/>
                </a:solidFill>
                <a:latin typeface="Helvetica" charset="0"/>
                <a:ea typeface="ＭＳ Ｐゴシック" charset="-128"/>
              </a:defRPr>
            </a:lvl2pPr>
            <a:lvl3pPr>
              <a:defRPr sz="1600">
                <a:solidFill>
                  <a:schemeClr val="tx1"/>
                </a:solidFill>
                <a:latin typeface="Helvetica" charset="0"/>
                <a:ea typeface="ＭＳ Ｐゴシック" charset="-128"/>
              </a:defRPr>
            </a:lvl3pPr>
            <a:lvl4pPr>
              <a:defRPr sz="1600">
                <a:solidFill>
                  <a:schemeClr val="tx1"/>
                </a:solidFill>
                <a:latin typeface="Helvetica" charset="0"/>
                <a:ea typeface="ＭＳ Ｐゴシック" charset="-128"/>
              </a:defRPr>
            </a:lvl4pPr>
            <a:lvl5pPr>
              <a:defRPr sz="1600">
                <a:solidFill>
                  <a:schemeClr val="tx1"/>
                </a:solidFill>
                <a:latin typeface="Helvetica" charset="0"/>
                <a:ea typeface="ＭＳ Ｐゴシック" charset="-128"/>
              </a:defRPr>
            </a:lvl5pPr>
            <a:lvl6pPr marL="457200" eaLnBrk="0" fontAlgn="base" hangingPunct="0">
              <a:spcBef>
                <a:spcPct val="0"/>
              </a:spcBef>
              <a:spcAft>
                <a:spcPct val="0"/>
              </a:spcAft>
              <a:defRPr sz="1600">
                <a:solidFill>
                  <a:schemeClr val="tx1"/>
                </a:solidFill>
                <a:latin typeface="Helvetica" charset="0"/>
                <a:ea typeface="ＭＳ Ｐゴシック" charset="-128"/>
              </a:defRPr>
            </a:lvl6pPr>
            <a:lvl7pPr marL="914400" eaLnBrk="0" fontAlgn="base" hangingPunct="0">
              <a:spcBef>
                <a:spcPct val="0"/>
              </a:spcBef>
              <a:spcAft>
                <a:spcPct val="0"/>
              </a:spcAft>
              <a:defRPr sz="1600">
                <a:solidFill>
                  <a:schemeClr val="tx1"/>
                </a:solidFill>
                <a:latin typeface="Helvetica" charset="0"/>
                <a:ea typeface="ＭＳ Ｐゴシック" charset="-128"/>
              </a:defRPr>
            </a:lvl7pPr>
            <a:lvl8pPr marL="1371600" eaLnBrk="0" fontAlgn="base" hangingPunct="0">
              <a:spcBef>
                <a:spcPct val="0"/>
              </a:spcBef>
              <a:spcAft>
                <a:spcPct val="0"/>
              </a:spcAft>
              <a:defRPr sz="1600">
                <a:solidFill>
                  <a:schemeClr val="tx1"/>
                </a:solidFill>
                <a:latin typeface="Helvetica" charset="0"/>
                <a:ea typeface="ＭＳ Ｐゴシック" charset="-128"/>
              </a:defRPr>
            </a:lvl8pPr>
            <a:lvl9pPr marL="1828800" eaLnBrk="0" fontAlgn="base" hangingPunct="0">
              <a:spcBef>
                <a:spcPct val="0"/>
              </a:spcBef>
              <a:spcAft>
                <a:spcPct val="0"/>
              </a:spcAft>
              <a:defRPr sz="1600">
                <a:solidFill>
                  <a:schemeClr val="tx1"/>
                </a:solidFill>
                <a:latin typeface="Helvetica" charset="0"/>
                <a:ea typeface="ＭＳ Ｐゴシック" charset="-128"/>
              </a:defRPr>
            </a:lvl9pPr>
          </a:lstStyle>
          <a:p>
            <a:pPr>
              <a:spcBef>
                <a:spcPct val="35000"/>
              </a:spcBef>
              <a:buClr>
                <a:schemeClr val="tx2"/>
              </a:buClr>
              <a:buSzPct val="90000"/>
              <a:buFont typeface="Monotype Sorts" charset="2"/>
              <a:buChar char="n"/>
            </a:pPr>
            <a:r>
              <a:rPr kumimoji="1" lang="en-US" altLang="en-US" sz="1800" dirty="0"/>
              <a:t>Balanced partitioning vector can be constructed from histogram in a relatively straightforward fashion</a:t>
            </a:r>
          </a:p>
          <a:p>
            <a:pPr lvl="1">
              <a:spcBef>
                <a:spcPct val="35000"/>
              </a:spcBef>
              <a:buClr>
                <a:schemeClr val="hlink"/>
              </a:buClr>
              <a:buSzPct val="80000"/>
              <a:buFont typeface="Monotype Sorts" charset="2"/>
              <a:buChar char="l"/>
            </a:pPr>
            <a:r>
              <a:rPr kumimoji="1" lang="en-US" altLang="en-US" sz="1800" dirty="0"/>
              <a:t>Assume uniform distribution within each range of the histogram</a:t>
            </a:r>
          </a:p>
          <a:p>
            <a:pPr>
              <a:spcBef>
                <a:spcPct val="35000"/>
              </a:spcBef>
              <a:buClr>
                <a:schemeClr val="tx2"/>
              </a:buClr>
              <a:buSzPct val="90000"/>
              <a:buFont typeface="Monotype Sorts" charset="2"/>
              <a:buChar char="n"/>
            </a:pPr>
            <a:r>
              <a:rPr kumimoji="1" lang="en-US" altLang="en-US" sz="1800" dirty="0"/>
              <a:t>Histogram can be constructed by scanning relation, or sampling (blocks containing) tuples of the relation</a:t>
            </a:r>
          </a:p>
        </p:txBody>
      </p:sp>
      <p:pic>
        <p:nvPicPr>
          <p:cNvPr id="41988"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53734" y="3459506"/>
            <a:ext cx="5772996" cy="3050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029169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026"/>
          <p:cNvSpPr>
            <a:spLocks noGrp="1" noChangeArrowheads="1"/>
          </p:cNvSpPr>
          <p:nvPr>
            <p:ph type="title"/>
          </p:nvPr>
        </p:nvSpPr>
        <p:spPr>
          <a:xfrm>
            <a:off x="795020" y="1007110"/>
            <a:ext cx="10769600" cy="609600"/>
          </a:xfrm>
        </p:spPr>
        <p:txBody>
          <a:bodyPr>
            <a:normAutofit/>
          </a:bodyPr>
          <a:lstStyle/>
          <a:p>
            <a:pPr>
              <a:defRPr/>
            </a:pPr>
            <a:r>
              <a:rPr lang="en-US" sz="3200" dirty="0">
                <a:effectLst>
                  <a:outerShdw blurRad="38100" dist="38100" dir="2700000" algn="tl">
                    <a:srgbClr val="000000"/>
                  </a:outerShdw>
                </a:effectLst>
              </a:rPr>
              <a:t>Handling Skew Using Virtual Processor Partitioning </a:t>
            </a:r>
          </a:p>
        </p:txBody>
      </p:sp>
      <p:sp>
        <p:nvSpPr>
          <p:cNvPr id="44035" name="Rectangle 1027"/>
          <p:cNvSpPr>
            <a:spLocks noGrp="1" noChangeArrowheads="1"/>
          </p:cNvSpPr>
          <p:nvPr>
            <p:ph type="body" idx="1"/>
          </p:nvPr>
        </p:nvSpPr>
        <p:spPr/>
        <p:txBody>
          <a:bodyPr/>
          <a:lstStyle/>
          <a:p>
            <a:r>
              <a:rPr lang="en-US" altLang="en-US"/>
              <a:t>Skew in range partitioning can be handled elegantly using </a:t>
            </a:r>
            <a:r>
              <a:rPr lang="en-US" altLang="en-US" b="1">
                <a:solidFill>
                  <a:srgbClr val="000099"/>
                </a:solidFill>
              </a:rPr>
              <a:t>virtual processor partitioning</a:t>
            </a:r>
            <a:r>
              <a:rPr lang="en-US" altLang="en-US"/>
              <a:t>: </a:t>
            </a:r>
          </a:p>
          <a:p>
            <a:pPr lvl="1"/>
            <a:r>
              <a:rPr lang="en-US" altLang="en-US"/>
              <a:t>create a large number of partitions (say 10 to 20 times the number of processors)</a:t>
            </a:r>
          </a:p>
          <a:p>
            <a:pPr lvl="1"/>
            <a:r>
              <a:rPr lang="en-US" altLang="en-US"/>
              <a:t>Assign virtual processors to partitions either in round-robin fashion or based on estimated cost of processing each virtual partition</a:t>
            </a:r>
          </a:p>
          <a:p>
            <a:r>
              <a:rPr lang="en-US" altLang="en-US"/>
              <a:t>Basic idea:</a:t>
            </a:r>
          </a:p>
          <a:p>
            <a:pPr lvl="1"/>
            <a:r>
              <a:rPr lang="en-US" altLang="en-US"/>
              <a:t>If any normal partition would have been skewed, it is very likely the skew is spread over a number of virtual partitions</a:t>
            </a:r>
          </a:p>
          <a:p>
            <a:pPr lvl="1"/>
            <a:r>
              <a:rPr lang="en-US" altLang="en-US"/>
              <a:t>Skewed virtual partitions get spread across a number of processors, so work gets distributed evenly!</a:t>
            </a:r>
          </a:p>
          <a:p>
            <a:pPr>
              <a:buFont typeface="Monotype Sorts" charset="2"/>
              <a:buNone/>
            </a:pPr>
            <a:endParaRPr lang="en-US" altLang="en-US"/>
          </a:p>
        </p:txBody>
      </p:sp>
      <p:sp>
        <p:nvSpPr>
          <p:cNvPr id="4" name="Rectangle 3"/>
          <p:cNvSpPr/>
          <p:nvPr/>
        </p:nvSpPr>
        <p:spPr>
          <a:xfrm>
            <a:off x="2024063" y="6286078"/>
            <a:ext cx="8626765" cy="646331"/>
          </a:xfrm>
          <a:prstGeom prst="rect">
            <a:avLst/>
          </a:prstGeom>
        </p:spPr>
        <p:txBody>
          <a:bodyPr wrap="square">
            <a:spAutoFit/>
          </a:bodyPr>
          <a:lstStyle/>
          <a:p>
            <a:r>
              <a:rPr lang="en-IN" dirty="0">
                <a:solidFill>
                  <a:schemeClr val="bg1"/>
                </a:solidFill>
              </a:rPr>
              <a:t>Content </a:t>
            </a:r>
            <a:r>
              <a:rPr lang="en-IN" altLang="en-US" dirty="0">
                <a:solidFill>
                  <a:schemeClr val="bg1"/>
                </a:solidFill>
              </a:rPr>
              <a:t>Sources</a:t>
            </a:r>
            <a:r>
              <a:rPr lang="en-IN" altLang="en-US" dirty="0" smtClean="0">
                <a:solidFill>
                  <a:schemeClr val="bg1"/>
                </a:solidFill>
              </a:rPr>
              <a:t>: -</a:t>
            </a:r>
            <a:r>
              <a:rPr lang="en-US" dirty="0" err="1">
                <a:solidFill>
                  <a:schemeClr val="bg1"/>
                </a:solidFill>
              </a:rPr>
              <a:t>Elamsari</a:t>
            </a:r>
            <a:r>
              <a:rPr lang="en-US" dirty="0">
                <a:solidFill>
                  <a:schemeClr val="bg1"/>
                </a:solidFill>
              </a:rPr>
              <a:t> and </a:t>
            </a:r>
            <a:r>
              <a:rPr lang="en-US" dirty="0" err="1">
                <a:solidFill>
                  <a:schemeClr val="bg1"/>
                </a:solidFill>
              </a:rPr>
              <a:t>Navathe</a:t>
            </a:r>
            <a:r>
              <a:rPr lang="en-US" dirty="0">
                <a:solidFill>
                  <a:schemeClr val="bg1"/>
                </a:solidFill>
              </a:rPr>
              <a:t>, Fundamentals of Database Management </a:t>
            </a:r>
            <a:r>
              <a:rPr lang="en-US" dirty="0" smtClean="0">
                <a:solidFill>
                  <a:schemeClr val="bg1"/>
                </a:solidFill>
              </a:rPr>
              <a:t>systems, -</a:t>
            </a:r>
            <a:r>
              <a:rPr lang="en-IN" dirty="0" err="1">
                <a:solidFill>
                  <a:schemeClr val="bg1"/>
                </a:solidFill>
              </a:rPr>
              <a:t>Silberschatz−Korth−Sudarshan</a:t>
            </a:r>
            <a:r>
              <a:rPr lang="en-IN" dirty="0">
                <a:solidFill>
                  <a:schemeClr val="bg1"/>
                </a:solidFill>
              </a:rPr>
              <a:t> • Database System Concepts, Fourth Edition </a:t>
            </a:r>
          </a:p>
        </p:txBody>
      </p:sp>
    </p:spTree>
    <p:extLst>
      <p:ext uri="{BB962C8B-B14F-4D97-AF65-F5344CB8AC3E}">
        <p14:creationId xmlns:p14="http://schemas.microsoft.com/office/powerpoint/2010/main" xmlns="" val="505564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Query Parallelism</a:t>
            </a:r>
          </a:p>
        </p:txBody>
      </p:sp>
      <p:sp>
        <p:nvSpPr>
          <p:cNvPr id="3" name="Content Placeholder 2"/>
          <p:cNvSpPr>
            <a:spLocks noGrp="1"/>
          </p:cNvSpPr>
          <p:nvPr>
            <p:ph idx="1"/>
          </p:nvPr>
        </p:nvSpPr>
        <p:spPr>
          <a:xfrm>
            <a:off x="1097280" y="1868030"/>
            <a:ext cx="3634740" cy="4001063"/>
          </a:xfrm>
        </p:spPr>
        <p:txBody>
          <a:bodyPr/>
          <a:lstStyle/>
          <a:p>
            <a:pPr>
              <a:buFont typeface="Wingdings" panose="05000000000000000000" pitchFamily="2" charset="2"/>
              <a:buChar char="q"/>
            </a:pPr>
            <a:r>
              <a:rPr lang="en-US" dirty="0"/>
              <a:t> In parallel database system to improve the performance of the system parallelism is used </a:t>
            </a:r>
          </a:p>
          <a:p>
            <a:pPr>
              <a:buFont typeface="Wingdings" panose="05000000000000000000" pitchFamily="2" charset="2"/>
              <a:buChar char="q"/>
            </a:pPr>
            <a:r>
              <a:rPr lang="en-US" dirty="0"/>
              <a:t> It is achieved through query parallelism </a:t>
            </a:r>
          </a:p>
          <a:p>
            <a:pPr>
              <a:buFont typeface="Wingdings" panose="05000000000000000000" pitchFamily="2" charset="2"/>
              <a:buChar char="q"/>
            </a:pPr>
            <a:r>
              <a:rPr lang="en-US" dirty="0"/>
              <a:t> The transaction throughput is increased by parallel execution of one or more queries</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22</a:t>
            </a:fld>
            <a:endParaRPr lang="en-US"/>
          </a:p>
        </p:txBody>
      </p:sp>
      <p:pic>
        <p:nvPicPr>
          <p:cNvPr id="1026" name="Picture 2" descr="C:\Users\dev\Desktop\p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73613" y="1835150"/>
            <a:ext cx="7316787" cy="4381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169645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Types of query parallelism </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23</a:t>
            </a:fld>
            <a:endParaRPr lang="en-US"/>
          </a:p>
        </p:txBody>
      </p:sp>
      <p:pic>
        <p:nvPicPr>
          <p:cNvPr id="2051" name="Picture 3" descr="C:\Users\dev\Desktop\p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84424" y="1882442"/>
            <a:ext cx="5913755" cy="415164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84424" y="6244104"/>
            <a:ext cx="6096000" cy="553998"/>
          </a:xfrm>
          <a:prstGeom prst="rect">
            <a:avLst/>
          </a:prstGeom>
        </p:spPr>
        <p:txBody>
          <a:bodyPr>
            <a:spAutoFit/>
          </a:bodyPr>
          <a:lstStyle/>
          <a:p>
            <a:r>
              <a:rPr lang="en-US" dirty="0"/>
              <a:t/>
            </a:r>
            <a:br>
              <a:rPr lang="en-US" dirty="0"/>
            </a:br>
            <a:r>
              <a:rPr lang="en-IN" sz="1200" dirty="0">
                <a:solidFill>
                  <a:schemeClr val="bg1"/>
                </a:solidFill>
              </a:rPr>
              <a:t>Content </a:t>
            </a:r>
            <a:r>
              <a:rPr lang="en-IN" altLang="en-US" sz="1200" dirty="0">
                <a:solidFill>
                  <a:schemeClr val="bg1"/>
                </a:solidFill>
              </a:rPr>
              <a:t>Sources: </a:t>
            </a:r>
            <a:r>
              <a:rPr lang="en-US" sz="1200" dirty="0" smtClean="0">
                <a:solidFill>
                  <a:schemeClr val="bg1"/>
                </a:solidFill>
              </a:rPr>
              <a:t>WIT </a:t>
            </a:r>
            <a:r>
              <a:rPr lang="en-US" sz="1200" dirty="0" err="1">
                <a:solidFill>
                  <a:schemeClr val="bg1"/>
                </a:solidFill>
              </a:rPr>
              <a:t>Solapur</a:t>
            </a:r>
            <a:r>
              <a:rPr lang="en-US" sz="1200" dirty="0">
                <a:solidFill>
                  <a:schemeClr val="bg1"/>
                </a:solidFill>
              </a:rPr>
              <a:t> - Professional Learning Community</a:t>
            </a:r>
          </a:p>
        </p:txBody>
      </p:sp>
    </p:spTree>
    <p:extLst>
      <p:ext uri="{BB962C8B-B14F-4D97-AF65-F5344CB8AC3E}">
        <p14:creationId xmlns:p14="http://schemas.microsoft.com/office/powerpoint/2010/main" xmlns="" val="1474581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err="1">
                <a:effectLst>
                  <a:outerShdw blurRad="38100" dist="38100" dir="2700000" algn="tl">
                    <a:srgbClr val="000000"/>
                  </a:outerShdw>
                </a:effectLst>
              </a:rPr>
              <a:t>Interquery</a:t>
            </a:r>
            <a:r>
              <a:rPr lang="en-US" sz="4300" dirty="0">
                <a:effectLst>
                  <a:outerShdw blurRad="38100" dist="38100" dir="2700000" algn="tl">
                    <a:srgbClr val="000000"/>
                  </a:outerShdw>
                </a:effectLst>
              </a:rPr>
              <a:t> Parallelism</a:t>
            </a:r>
          </a:p>
        </p:txBody>
      </p:sp>
      <p:sp>
        <p:nvSpPr>
          <p:cNvPr id="3" name="Content Placeholder 2"/>
          <p:cNvSpPr>
            <a:spLocks noGrp="1"/>
          </p:cNvSpPr>
          <p:nvPr>
            <p:ph idx="1"/>
          </p:nvPr>
        </p:nvSpPr>
        <p:spPr>
          <a:xfrm>
            <a:off x="1097280" y="1874520"/>
            <a:ext cx="4346258" cy="3994574"/>
          </a:xfrm>
        </p:spPr>
        <p:txBody>
          <a:bodyPr/>
          <a:lstStyle/>
          <a:p>
            <a:pPr>
              <a:buFont typeface="Wingdings" panose="05000000000000000000" pitchFamily="2" charset="2"/>
              <a:buChar char="q"/>
            </a:pPr>
            <a:r>
              <a:rPr lang="en-US" dirty="0"/>
              <a:t> “Parallelism among queries”</a:t>
            </a:r>
          </a:p>
          <a:p>
            <a:pPr>
              <a:buFont typeface="Wingdings" panose="05000000000000000000" pitchFamily="2" charset="2"/>
              <a:buChar char="q"/>
            </a:pPr>
            <a:r>
              <a:rPr lang="en-US" dirty="0"/>
              <a:t> Different queries or transactions are executed in parallel with one another </a:t>
            </a:r>
          </a:p>
          <a:p>
            <a:pPr>
              <a:buFont typeface="Wingdings" panose="05000000000000000000" pitchFamily="2" charset="2"/>
              <a:buChar char="q"/>
            </a:pPr>
            <a:r>
              <a:rPr lang="en-US" dirty="0"/>
              <a:t> Main aim: scaling up transaction processing systems </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24</a:t>
            </a:fld>
            <a:endParaRPr lang="en-US"/>
          </a:p>
        </p:txBody>
      </p:sp>
      <p:pic>
        <p:nvPicPr>
          <p:cNvPr id="3075" name="Picture 3" descr="C:\Users\dev\Desktop\p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43538" y="1791653"/>
            <a:ext cx="4619625" cy="40290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38545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err="1">
                <a:effectLst>
                  <a:outerShdw blurRad="38100" dist="38100" dir="2700000" algn="tl">
                    <a:srgbClr val="000000"/>
                  </a:outerShdw>
                </a:effectLst>
              </a:rPr>
              <a:t>Intraquery</a:t>
            </a:r>
            <a:r>
              <a:rPr lang="en-US" sz="4300" dirty="0">
                <a:effectLst>
                  <a:outerShdw blurRad="38100" dist="38100" dir="2700000" algn="tl">
                    <a:srgbClr val="000000"/>
                  </a:outerShdw>
                </a:effectLst>
              </a:rPr>
              <a:t> Parallelism</a:t>
            </a:r>
          </a:p>
        </p:txBody>
      </p:sp>
      <p:sp>
        <p:nvSpPr>
          <p:cNvPr id="3" name="Content Placeholder 2"/>
          <p:cNvSpPr>
            <a:spLocks noGrp="1"/>
          </p:cNvSpPr>
          <p:nvPr>
            <p:ph idx="1"/>
          </p:nvPr>
        </p:nvSpPr>
        <p:spPr>
          <a:xfrm>
            <a:off x="1097280" y="1794510"/>
            <a:ext cx="3978475" cy="3494723"/>
          </a:xfrm>
        </p:spPr>
        <p:txBody>
          <a:bodyPr/>
          <a:lstStyle/>
          <a:p>
            <a:pPr>
              <a:buFont typeface="Wingdings" panose="05000000000000000000" pitchFamily="2" charset="2"/>
              <a:buChar char="q"/>
            </a:pPr>
            <a:r>
              <a:rPr lang="en-US" dirty="0"/>
              <a:t> “Parallelism within a query”</a:t>
            </a:r>
          </a:p>
          <a:p>
            <a:pPr>
              <a:buFont typeface="Wingdings" panose="05000000000000000000" pitchFamily="2" charset="2"/>
              <a:buChar char="q"/>
            </a:pPr>
            <a:r>
              <a:rPr lang="en-US" dirty="0"/>
              <a:t> Execution of a single query in parallel on multiple processors and disks</a:t>
            </a:r>
          </a:p>
          <a:p>
            <a:pPr>
              <a:buFont typeface="Wingdings" panose="05000000000000000000" pitchFamily="2" charset="2"/>
              <a:buChar char="q"/>
            </a:pPr>
            <a:r>
              <a:rPr lang="en-US" dirty="0"/>
              <a:t> Main aim: speeding up long-running queries</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25</a:t>
            </a:fld>
            <a:endParaRPr lang="en-US"/>
          </a:p>
        </p:txBody>
      </p:sp>
      <p:pic>
        <p:nvPicPr>
          <p:cNvPr id="4099" name="Picture 3" descr="C:\Users\dev\Desktop\p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75755" y="1794510"/>
            <a:ext cx="6798089" cy="34947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855774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effectLst>
                  <a:outerShdw blurRad="38100" dist="38100" dir="2700000" algn="tl">
                    <a:srgbClr val="000000"/>
                  </a:outerShdw>
                </a:effectLst>
              </a:rPr>
              <a:t>Intraquery</a:t>
            </a:r>
            <a:r>
              <a:rPr lang="en-US" dirty="0">
                <a:effectLst>
                  <a:outerShdw blurRad="38100" dist="38100" dir="2700000" algn="tl">
                    <a:srgbClr val="000000"/>
                  </a:outerShdw>
                </a:effectLst>
              </a:rPr>
              <a:t> Parallelism</a:t>
            </a:r>
            <a:endParaRPr lang="en-US" dirty="0"/>
          </a:p>
        </p:txBody>
      </p:sp>
      <p:sp>
        <p:nvSpPr>
          <p:cNvPr id="3" name="Content Placeholder 2"/>
          <p:cNvSpPr>
            <a:spLocks noGrp="1"/>
          </p:cNvSpPr>
          <p:nvPr>
            <p:ph idx="1"/>
          </p:nvPr>
        </p:nvSpPr>
        <p:spPr/>
        <p:txBody>
          <a:bodyPr/>
          <a:lstStyle/>
          <a:p>
            <a:pPr marL="201168" lvl="1" indent="0">
              <a:buNone/>
            </a:pPr>
            <a:r>
              <a:rPr lang="en-US" altLang="en-US" sz="2000" dirty="0"/>
              <a:t>Execution of a single query can be parallelized in two ways:</a:t>
            </a:r>
          </a:p>
          <a:p>
            <a:pPr lvl="1"/>
            <a:endParaRPr lang="en-US" altLang="en-US" b="1" dirty="0">
              <a:solidFill>
                <a:srgbClr val="000099"/>
              </a:solidFill>
            </a:endParaRPr>
          </a:p>
          <a:p>
            <a:pPr lvl="1"/>
            <a:endParaRPr lang="en-US" altLang="en-US" b="1" dirty="0">
              <a:solidFill>
                <a:srgbClr val="000099"/>
              </a:solidFill>
            </a:endParaRPr>
          </a:p>
          <a:p>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26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xmlns="" val="2761310041"/>
              </p:ext>
            </p:extLst>
          </p:nvPr>
        </p:nvGraphicFramePr>
        <p:xfrm>
          <a:off x="1917700" y="2423160"/>
          <a:ext cx="8380730" cy="3463290"/>
        </p:xfrm>
        <a:graphic>
          <a:graphicData uri="http://schemas.openxmlformats.org/drawingml/2006/table">
            <a:tbl>
              <a:tblPr firstRow="1" bandRow="1">
                <a:tableStyleId>{5C22544A-7EE6-4342-B048-85BDC9FD1C3A}</a:tableStyleId>
              </a:tblPr>
              <a:tblGrid>
                <a:gridCol w="4190365">
                  <a:extLst>
                    <a:ext uri="{9D8B030D-6E8A-4147-A177-3AD203B41FA5}">
                      <a16:colId xmlns:a16="http://schemas.microsoft.com/office/drawing/2014/main" xmlns="" val="20000"/>
                    </a:ext>
                  </a:extLst>
                </a:gridCol>
                <a:gridCol w="4190365">
                  <a:extLst>
                    <a:ext uri="{9D8B030D-6E8A-4147-A177-3AD203B41FA5}">
                      <a16:colId xmlns:a16="http://schemas.microsoft.com/office/drawing/2014/main" xmlns="" val="20001"/>
                    </a:ext>
                  </a:extLst>
                </a:gridCol>
              </a:tblGrid>
              <a:tr h="635227">
                <a:tc>
                  <a:txBody>
                    <a:bodyPr/>
                    <a:lstStyle/>
                    <a:p>
                      <a:r>
                        <a:rPr lang="en-US" altLang="en-US" b="1" dirty="0" err="1">
                          <a:solidFill>
                            <a:srgbClr val="000099"/>
                          </a:solidFill>
                        </a:rPr>
                        <a:t>Intraoperation</a:t>
                      </a:r>
                      <a:r>
                        <a:rPr lang="en-US" altLang="en-US" b="1" dirty="0">
                          <a:solidFill>
                            <a:srgbClr val="000099"/>
                          </a:solidFill>
                        </a:rPr>
                        <a:t> Parallelism</a:t>
                      </a:r>
                      <a:r>
                        <a:rPr lang="en-US" altLang="en-US" dirty="0"/>
                        <a:t> </a:t>
                      </a:r>
                      <a:endParaRPr lang="en-US" dirty="0"/>
                    </a:p>
                  </a:txBody>
                  <a:tcPr/>
                </a:tc>
                <a:tc>
                  <a:txBody>
                    <a:bodyPr/>
                    <a:lstStyle/>
                    <a:p>
                      <a:r>
                        <a:rPr lang="en-US" altLang="en-US" b="1" dirty="0">
                          <a:solidFill>
                            <a:srgbClr val="000099"/>
                          </a:solidFill>
                        </a:rPr>
                        <a:t>Interoperation Parallelism</a:t>
                      </a:r>
                      <a:r>
                        <a:rPr lang="en-US" altLang="en-US" dirty="0"/>
                        <a:t> </a:t>
                      </a:r>
                      <a:endParaRPr lang="en-US" dirty="0"/>
                    </a:p>
                  </a:txBody>
                  <a:tcPr/>
                </a:tc>
                <a:extLst>
                  <a:ext uri="{0D108BD9-81ED-4DB2-BD59-A6C34878D82A}">
                    <a16:rowId xmlns:a16="http://schemas.microsoft.com/office/drawing/2014/main" xmlns="" val="10000"/>
                  </a:ext>
                </a:extLst>
              </a:tr>
              <a:tr h="1096418">
                <a:tc>
                  <a:txBody>
                    <a:bodyPr/>
                    <a:lstStyle/>
                    <a:p>
                      <a:pPr marL="285750" indent="-285750">
                        <a:buFont typeface="Wingdings" panose="05000000000000000000" pitchFamily="2" charset="2"/>
                        <a:buChar char="q"/>
                      </a:pPr>
                      <a:r>
                        <a:rPr lang="en-US" altLang="en-US" dirty="0"/>
                        <a:t>each individual operation in the query is parallelized </a:t>
                      </a:r>
                      <a:endParaRPr lang="en-US" dirty="0"/>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altLang="en-US" dirty="0"/>
                        <a:t>Different operations in a query expressions are </a:t>
                      </a:r>
                      <a:r>
                        <a:rPr lang="en-US" altLang="en-US" dirty="0" smtClean="0"/>
                        <a:t>executed </a:t>
                      </a:r>
                      <a:r>
                        <a:rPr lang="en-US" altLang="en-US" dirty="0"/>
                        <a:t>in parallel.</a:t>
                      </a:r>
                    </a:p>
                  </a:txBody>
                  <a:tcPr/>
                </a:tc>
                <a:extLst>
                  <a:ext uri="{0D108BD9-81ED-4DB2-BD59-A6C34878D82A}">
                    <a16:rowId xmlns:a16="http://schemas.microsoft.com/office/drawing/2014/main" xmlns="" val="10001"/>
                  </a:ext>
                </a:extLst>
              </a:tr>
              <a:tr h="635227">
                <a:tc>
                  <a:txBody>
                    <a:bodyPr/>
                    <a:lstStyle/>
                    <a:p>
                      <a:pPr marL="285750" indent="-285750">
                        <a:buFont typeface="Wingdings" panose="05000000000000000000" pitchFamily="2" charset="2"/>
                        <a:buChar char="q"/>
                      </a:pPr>
                      <a:r>
                        <a:rPr lang="en-US" dirty="0"/>
                        <a:t>Example : parallel sort,</a:t>
                      </a:r>
                      <a:r>
                        <a:rPr lang="en-US" baseline="0" dirty="0"/>
                        <a:t> parallel search</a:t>
                      </a: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dirty="0"/>
                        <a:t>Example : Simultaneous sort or </a:t>
                      </a:r>
                      <a:r>
                        <a:rPr lang="en-US" baseline="0" dirty="0"/>
                        <a:t>search</a:t>
                      </a:r>
                    </a:p>
                  </a:txBody>
                  <a:tcPr/>
                </a:tc>
                <a:extLst>
                  <a:ext uri="{0D108BD9-81ED-4DB2-BD59-A6C34878D82A}">
                    <a16:rowId xmlns:a16="http://schemas.microsoft.com/office/drawing/2014/main" xmlns="" val="10002"/>
                  </a:ext>
                </a:extLst>
              </a:tr>
              <a:tr h="1096418">
                <a:tc>
                  <a:txBody>
                    <a:bodyPr/>
                    <a:lstStyle/>
                    <a:p>
                      <a:pPr marL="285750" indent="-285750">
                        <a:buFont typeface="Wingdings" panose="05000000000000000000" pitchFamily="2" charset="2"/>
                        <a:buChar char="q"/>
                      </a:pPr>
                      <a:r>
                        <a:rPr lang="en-US" dirty="0"/>
                        <a:t>A single operation sorting is parallelized </a:t>
                      </a:r>
                    </a:p>
                  </a:txBody>
                  <a:tcPr/>
                </a:tc>
                <a:tc>
                  <a:txBody>
                    <a:bodyPr/>
                    <a:lstStyle/>
                    <a:p>
                      <a:pPr marL="285750" indent="-285750">
                        <a:buFont typeface="Wingdings" panose="05000000000000000000" pitchFamily="2" charset="2"/>
                        <a:buChar char="q"/>
                      </a:pPr>
                      <a:r>
                        <a:rPr lang="en-US" dirty="0"/>
                        <a:t>The operations sorting and searching are parallelized</a:t>
                      </a:r>
                      <a:r>
                        <a:rPr lang="en-US" baseline="0" dirty="0"/>
                        <a:t> </a:t>
                      </a:r>
                      <a:endParaRPr lang="en-US"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2079855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Can you guess which kind of parallel query execution is this?  </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27</a:t>
            </a:fld>
            <a:endParaRPr lang="en-US"/>
          </a:p>
        </p:txBody>
      </p:sp>
      <p:pic>
        <p:nvPicPr>
          <p:cNvPr id="5" name="Picture 2" descr="C:\Users\dev\Desktop\C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51075" y="2486377"/>
            <a:ext cx="7433945" cy="34616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203039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ltLang="en-US" b="1" dirty="0">
                <a:solidFill>
                  <a:srgbClr val="000099"/>
                </a:solidFill>
              </a:rPr>
              <a:t>Answer : </a:t>
            </a:r>
          </a:p>
          <a:p>
            <a:r>
              <a:rPr lang="en-US" altLang="en-US" b="1" dirty="0" err="1"/>
              <a:t>Intraoperation</a:t>
            </a:r>
            <a:r>
              <a:rPr lang="en-US" altLang="en-US" b="1" dirty="0"/>
              <a:t> Parallelism </a:t>
            </a:r>
          </a:p>
          <a:p>
            <a:r>
              <a:rPr lang="en-US" dirty="0"/>
              <a:t>In this the single operation sorting is parallelized  </a:t>
            </a:r>
          </a:p>
          <a:p>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28</a:t>
            </a:fld>
            <a:endParaRPr lang="en-US"/>
          </a:p>
        </p:txBody>
      </p:sp>
    </p:spTree>
    <p:extLst>
      <p:ext uri="{BB962C8B-B14F-4D97-AF65-F5344CB8AC3E}">
        <p14:creationId xmlns:p14="http://schemas.microsoft.com/office/powerpoint/2010/main" xmlns="" val="1916272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err="1">
                <a:effectLst>
                  <a:outerShdw blurRad="38100" dist="38100" dir="2700000" algn="tl">
                    <a:srgbClr val="000000"/>
                  </a:outerShdw>
                </a:effectLst>
              </a:rPr>
              <a:t>Intraoperation</a:t>
            </a:r>
            <a:r>
              <a:rPr lang="en-US" altLang="en-US" dirty="0">
                <a:effectLst>
                  <a:outerShdw blurRad="38100" dist="38100" dir="2700000" algn="tl">
                    <a:srgbClr val="000000"/>
                  </a:outerShdw>
                </a:effectLst>
              </a:rPr>
              <a:t> Parallelism </a:t>
            </a:r>
            <a:endParaRPr lang="en-US" dirty="0">
              <a:effectLst>
                <a:outerShdw blurRad="38100" dist="38100" dir="2700000" algn="tl">
                  <a:srgbClr val="000000"/>
                </a:outerShdw>
              </a:effectLst>
            </a:endParaRPr>
          </a:p>
        </p:txBody>
      </p:sp>
      <p:sp>
        <p:nvSpPr>
          <p:cNvPr id="3" name="Content Placeholder 2"/>
          <p:cNvSpPr>
            <a:spLocks noGrp="1"/>
          </p:cNvSpPr>
          <p:nvPr>
            <p:ph idx="1"/>
          </p:nvPr>
        </p:nvSpPr>
        <p:spPr>
          <a:xfrm>
            <a:off x="1097280" y="1816100"/>
            <a:ext cx="3750945" cy="4052994"/>
          </a:xfrm>
        </p:spPr>
        <p:txBody>
          <a:bodyPr/>
          <a:lstStyle/>
          <a:p>
            <a:pPr>
              <a:buFont typeface="Wingdings" panose="05000000000000000000" pitchFamily="2" charset="2"/>
              <a:buChar char="q"/>
            </a:pPr>
            <a:r>
              <a:rPr lang="en-US" dirty="0"/>
              <a:t> “Partitioned Parallelism” </a:t>
            </a:r>
          </a:p>
          <a:p>
            <a:pPr>
              <a:buFont typeface="Wingdings" panose="05000000000000000000" pitchFamily="2" charset="2"/>
              <a:buChar char="q"/>
            </a:pPr>
            <a:r>
              <a:rPr lang="en-US" dirty="0"/>
              <a:t> Parallelism due to the data being partitioned </a:t>
            </a:r>
          </a:p>
          <a:p>
            <a:pPr>
              <a:buFont typeface="Wingdings" panose="05000000000000000000" pitchFamily="2" charset="2"/>
              <a:buChar char="q"/>
            </a:pPr>
            <a:r>
              <a:rPr lang="en-US" dirty="0"/>
              <a:t> The degree of parallelism is increased based on the large number of records in a table </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29</a:t>
            </a:fld>
            <a:endParaRPr lang="en-US"/>
          </a:p>
        </p:txBody>
      </p:sp>
      <p:pic>
        <p:nvPicPr>
          <p:cNvPr id="1026" name="Picture 2" descr="C:\Users\dev\Desktop\p.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46663" y="1819275"/>
            <a:ext cx="6288087" cy="39814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96931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Goal of Database Management System</a:t>
            </a:r>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a:t>Provides a way to store and retrieve information</a:t>
            </a:r>
          </a:p>
          <a:p>
            <a:pPr>
              <a:buFont typeface="Wingdings" panose="05000000000000000000" pitchFamily="2" charset="2"/>
              <a:buChar char="q"/>
            </a:pPr>
            <a:r>
              <a:rPr lang="en-US" dirty="0"/>
              <a:t> </a:t>
            </a:r>
            <a:r>
              <a:rPr lang="en-US" dirty="0" smtClean="0"/>
              <a:t>Uses convenient and efficient way</a:t>
            </a:r>
            <a:endParaRPr lang="en-US" dirty="0"/>
          </a:p>
          <a:p>
            <a:pPr>
              <a:buFont typeface="Wingdings" panose="05000000000000000000" pitchFamily="2" charset="2"/>
              <a:buChar char="q"/>
            </a:pPr>
            <a:r>
              <a:rPr lang="en-US" dirty="0"/>
              <a:t> Management of data involves </a:t>
            </a:r>
          </a:p>
          <a:p>
            <a:pPr lvl="1">
              <a:buFont typeface="Wingdings" panose="05000000000000000000" pitchFamily="2" charset="2"/>
              <a:buChar char="q"/>
            </a:pPr>
            <a:r>
              <a:rPr lang="en-US" dirty="0"/>
              <a:t> Defining structure for storage of information </a:t>
            </a:r>
          </a:p>
          <a:p>
            <a:pPr lvl="1">
              <a:buFont typeface="Wingdings" panose="05000000000000000000" pitchFamily="2" charset="2"/>
              <a:buChar char="q"/>
            </a:pPr>
            <a:r>
              <a:rPr lang="en-US" dirty="0"/>
              <a:t> Providing mechanism for </a:t>
            </a:r>
            <a:r>
              <a:rPr lang="en-US" dirty="0" smtClean="0"/>
              <a:t>manipulation </a:t>
            </a:r>
            <a:r>
              <a:rPr lang="en-US" dirty="0"/>
              <a:t>of information</a:t>
            </a:r>
          </a:p>
          <a:p>
            <a:pPr marL="292608" lvl="1" indent="0">
              <a:buNone/>
            </a:pPr>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3</a:t>
            </a:fld>
            <a:endParaRPr lang="en-US"/>
          </a:p>
        </p:txBody>
      </p:sp>
    </p:spTree>
    <p:extLst>
      <p:ext uri="{BB962C8B-B14F-4D97-AF65-F5344CB8AC3E}">
        <p14:creationId xmlns:p14="http://schemas.microsoft.com/office/powerpoint/2010/main" xmlns="" val="5401367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61203"/>
            <a:ext cx="10058400" cy="1450757"/>
          </a:xfrm>
        </p:spPr>
        <p:txBody>
          <a:bodyPr>
            <a:normAutofit/>
          </a:bodyPr>
          <a:lstStyle/>
          <a:p>
            <a:r>
              <a:rPr lang="en-US" altLang="en-US" dirty="0">
                <a:effectLst>
                  <a:outerShdw blurRad="38100" dist="38100" dir="2700000" algn="tl">
                    <a:srgbClr val="000000"/>
                  </a:outerShdw>
                </a:effectLst>
              </a:rPr>
              <a:t>Interoperation Parallelism </a:t>
            </a:r>
            <a:endParaRPr lang="en-US" dirty="0">
              <a:effectLst>
                <a:outerShdw blurRad="38100" dist="38100" dir="2700000" algn="tl">
                  <a:srgbClr val="000000"/>
                </a:outerShdw>
              </a:effectLst>
            </a:endParaRPr>
          </a:p>
        </p:txBody>
      </p:sp>
      <p:sp>
        <p:nvSpPr>
          <p:cNvPr id="3" name="Content Placeholder 2"/>
          <p:cNvSpPr>
            <a:spLocks noGrp="1"/>
          </p:cNvSpPr>
          <p:nvPr>
            <p:ph idx="1"/>
          </p:nvPr>
        </p:nvSpPr>
        <p:spPr/>
        <p:txBody>
          <a:bodyPr/>
          <a:lstStyle/>
          <a:p>
            <a:r>
              <a:rPr lang="en-US" dirty="0"/>
              <a:t>Within a same query or transaction, different operations are concurrently executing.</a:t>
            </a:r>
          </a:p>
          <a:p>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30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xmlns="" val="2611260703"/>
              </p:ext>
            </p:extLst>
          </p:nvPr>
        </p:nvGraphicFramePr>
        <p:xfrm>
          <a:off x="1822450" y="2535766"/>
          <a:ext cx="8210550" cy="3191934"/>
        </p:xfrm>
        <a:graphic>
          <a:graphicData uri="http://schemas.openxmlformats.org/drawingml/2006/table">
            <a:tbl>
              <a:tblPr firstRow="1" bandRow="1">
                <a:tableStyleId>{5C22544A-7EE6-4342-B048-85BDC9FD1C3A}</a:tableStyleId>
              </a:tblPr>
              <a:tblGrid>
                <a:gridCol w="4105275">
                  <a:extLst>
                    <a:ext uri="{9D8B030D-6E8A-4147-A177-3AD203B41FA5}">
                      <a16:colId xmlns:a16="http://schemas.microsoft.com/office/drawing/2014/main" xmlns="" val="20000"/>
                    </a:ext>
                  </a:extLst>
                </a:gridCol>
                <a:gridCol w="4105275">
                  <a:extLst>
                    <a:ext uri="{9D8B030D-6E8A-4147-A177-3AD203B41FA5}">
                      <a16:colId xmlns:a16="http://schemas.microsoft.com/office/drawing/2014/main" xmlns="" val="20001"/>
                    </a:ext>
                  </a:extLst>
                </a:gridCol>
              </a:tblGrid>
              <a:tr h="445528">
                <a:tc>
                  <a:txBody>
                    <a:bodyPr/>
                    <a:lstStyle/>
                    <a:p>
                      <a:r>
                        <a:rPr lang="en-US" dirty="0"/>
                        <a:t>Pipeline Parallelism </a:t>
                      </a:r>
                    </a:p>
                  </a:txBody>
                  <a:tcPr/>
                </a:tc>
                <a:tc>
                  <a:txBody>
                    <a:bodyPr/>
                    <a:lstStyle/>
                    <a:p>
                      <a:r>
                        <a:rPr lang="en-US" dirty="0"/>
                        <a:t>Independent</a:t>
                      </a:r>
                      <a:r>
                        <a:rPr lang="en-US" baseline="0" dirty="0"/>
                        <a:t> Parallelism </a:t>
                      </a:r>
                      <a:endParaRPr lang="en-US" dirty="0"/>
                    </a:p>
                  </a:txBody>
                  <a:tcPr/>
                </a:tc>
                <a:extLst>
                  <a:ext uri="{0D108BD9-81ED-4DB2-BD59-A6C34878D82A}">
                    <a16:rowId xmlns:a16="http://schemas.microsoft.com/office/drawing/2014/main" xmlns="" val="10000"/>
                  </a:ext>
                </a:extLst>
              </a:tr>
              <a:tr h="2746406">
                <a:tc>
                  <a:txBody>
                    <a:bodyPr/>
                    <a:lstStyle/>
                    <a:p>
                      <a:pPr marL="285750" indent="-285750">
                        <a:buFont typeface="Wingdings" panose="05000000000000000000" pitchFamily="2" charset="2"/>
                        <a:buChar char="q"/>
                      </a:pPr>
                      <a:r>
                        <a:rPr lang="en-US" dirty="0"/>
                        <a:t>Output record of one operation A are consumed by a second operation B without completing the first operation A.</a:t>
                      </a:r>
                    </a:p>
                    <a:p>
                      <a:pPr marL="285750" indent="-285750">
                        <a:buFont typeface="Wingdings" panose="05000000000000000000" pitchFamily="2" charset="2"/>
                        <a:buChar char="q"/>
                      </a:pPr>
                      <a:r>
                        <a:rPr lang="en-US" dirty="0"/>
                        <a:t>Like an assembly line,</a:t>
                      </a:r>
                      <a:r>
                        <a:rPr lang="en-US" baseline="0" dirty="0"/>
                        <a:t> multiple operations are executing.</a:t>
                      </a:r>
                    </a:p>
                    <a:p>
                      <a:pPr marL="285750" indent="-285750">
                        <a:buFont typeface="Wingdings" panose="05000000000000000000" pitchFamily="2" charset="2"/>
                        <a:buChar char="q"/>
                      </a:pPr>
                      <a:r>
                        <a:rPr lang="en-US" baseline="0" dirty="0"/>
                        <a:t>Only useful for small number of processors.</a:t>
                      </a:r>
                      <a:endParaRPr lang="en-US" dirty="0"/>
                    </a:p>
                  </a:txBody>
                  <a:tcPr/>
                </a:tc>
                <a:tc>
                  <a:txBody>
                    <a:bodyPr/>
                    <a:lstStyle/>
                    <a:p>
                      <a:pPr marL="285750" indent="-285750">
                        <a:buFont typeface="Wingdings" panose="05000000000000000000" pitchFamily="2" charset="2"/>
                        <a:buChar char="q"/>
                      </a:pPr>
                      <a:r>
                        <a:rPr lang="en-US" dirty="0"/>
                        <a:t>Multiple operations in a query that do not</a:t>
                      </a:r>
                      <a:r>
                        <a:rPr lang="en-US" baseline="0" dirty="0"/>
                        <a:t> depend on one another are executed in parallel</a:t>
                      </a:r>
                    </a:p>
                    <a:p>
                      <a:pPr marL="285750" indent="-285750">
                        <a:buFont typeface="Wingdings" panose="05000000000000000000" pitchFamily="2" charset="2"/>
                        <a:buChar char="q"/>
                      </a:pPr>
                      <a:endParaRPr lang="en-US" baseline="0" dirty="0"/>
                    </a:p>
                    <a:p>
                      <a:pPr marL="285750" indent="-285750">
                        <a:buFont typeface="Wingdings" panose="05000000000000000000" pitchFamily="2" charset="2"/>
                        <a:buChar char="q"/>
                      </a:pPr>
                      <a:r>
                        <a:rPr lang="en-US" baseline="0" dirty="0"/>
                        <a:t>Dose not provide a high degree of parallelism </a:t>
                      </a:r>
                      <a:endParaRPr lang="en-US"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41736369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outerShdw blurRad="38100" dist="38100" dir="2700000" algn="tl">
                    <a:srgbClr val="000000"/>
                  </a:outerShdw>
                </a:effectLst>
              </a:rPr>
              <a:t>Pipeline Parallelism </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31</a:t>
            </a:fld>
            <a:endParaRPr lang="en-US"/>
          </a:p>
        </p:txBody>
      </p:sp>
      <p:pic>
        <p:nvPicPr>
          <p:cNvPr id="4098" name="Picture 2" descr="C:\Users\dev\Desktop\p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43125" y="1858132"/>
            <a:ext cx="7915275" cy="451228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p:cNvSpPr/>
          <p:nvPr/>
        </p:nvSpPr>
        <p:spPr>
          <a:xfrm>
            <a:off x="2384424" y="6244104"/>
            <a:ext cx="6096000" cy="538609"/>
          </a:xfrm>
          <a:prstGeom prst="rect">
            <a:avLst/>
          </a:prstGeom>
        </p:spPr>
        <p:txBody>
          <a:bodyPr>
            <a:spAutoFit/>
          </a:bodyPr>
          <a:lstStyle/>
          <a:p>
            <a:r>
              <a:rPr lang="en-US" dirty="0"/>
              <a:t/>
            </a:r>
            <a:br>
              <a:rPr lang="en-US" dirty="0"/>
            </a:br>
            <a:r>
              <a:rPr lang="en-IN" sz="1100" dirty="0">
                <a:solidFill>
                  <a:schemeClr val="bg1"/>
                </a:solidFill>
              </a:rPr>
              <a:t>Content </a:t>
            </a:r>
            <a:r>
              <a:rPr lang="en-IN" altLang="en-US" sz="1100" dirty="0">
                <a:solidFill>
                  <a:schemeClr val="bg1"/>
                </a:solidFill>
              </a:rPr>
              <a:t>Sources: </a:t>
            </a:r>
            <a:r>
              <a:rPr lang="en-US" sz="1100" dirty="0" smtClean="0">
                <a:solidFill>
                  <a:schemeClr val="bg1"/>
                </a:solidFill>
              </a:rPr>
              <a:t>WIT </a:t>
            </a:r>
            <a:r>
              <a:rPr lang="en-US" sz="1100" dirty="0" err="1">
                <a:solidFill>
                  <a:schemeClr val="bg1"/>
                </a:solidFill>
              </a:rPr>
              <a:t>Solapur</a:t>
            </a:r>
            <a:r>
              <a:rPr lang="en-US" sz="1100" dirty="0">
                <a:solidFill>
                  <a:schemeClr val="bg1"/>
                </a:solidFill>
              </a:rPr>
              <a:t> - Professional Learning Community</a:t>
            </a:r>
          </a:p>
        </p:txBody>
      </p:sp>
    </p:spTree>
    <p:extLst>
      <p:ext uri="{BB962C8B-B14F-4D97-AF65-F5344CB8AC3E}">
        <p14:creationId xmlns:p14="http://schemas.microsoft.com/office/powerpoint/2010/main" xmlns="" val="481423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outerShdw blurRad="38100" dist="38100" dir="2700000" algn="tl">
                    <a:srgbClr val="000000"/>
                  </a:outerShdw>
                </a:effectLst>
              </a:rPr>
              <a:t>Independent Parallelism</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32</a:t>
            </a:fld>
            <a:endParaRPr lang="en-US"/>
          </a:p>
        </p:txBody>
      </p:sp>
      <p:pic>
        <p:nvPicPr>
          <p:cNvPr id="5122" name="Picture 2" descr="C:\Users\dev\Desktop\p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78075" y="1822098"/>
            <a:ext cx="7439025" cy="474539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203776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outerShdw blurRad="38100" dist="38100" dir="2700000" algn="tl">
                    <a:srgbClr val="000000"/>
                  </a:outerShdw>
                </a:effectLst>
              </a:rPr>
              <a:t>Parallel Sort</a:t>
            </a:r>
          </a:p>
        </p:txBody>
      </p:sp>
      <p:sp>
        <p:nvSpPr>
          <p:cNvPr id="3" name="Slide Number Placeholder 2"/>
          <p:cNvSpPr>
            <a:spLocks noGrp="1"/>
          </p:cNvSpPr>
          <p:nvPr>
            <p:ph type="sldNum" sz="quarter" idx="12"/>
          </p:nvPr>
        </p:nvSpPr>
        <p:spPr/>
        <p:txBody>
          <a:bodyPr/>
          <a:lstStyle/>
          <a:p>
            <a:fld id="{B50E8914-3A3C-4712-9D59-CE111BB10161}" type="slidenum">
              <a:rPr lang="en-US" smtClean="0"/>
              <a:pPr/>
              <a:t>33</a:t>
            </a:fld>
            <a:endParaRPr lang="en-US"/>
          </a:p>
        </p:txBody>
      </p:sp>
      <p:sp>
        <p:nvSpPr>
          <p:cNvPr id="4" name="Rectangle 3"/>
          <p:cNvSpPr/>
          <p:nvPr/>
        </p:nvSpPr>
        <p:spPr>
          <a:xfrm>
            <a:off x="1333500" y="2209800"/>
            <a:ext cx="8204200" cy="2215991"/>
          </a:xfrm>
          <a:prstGeom prst="rect">
            <a:avLst/>
          </a:prstGeom>
        </p:spPr>
        <p:txBody>
          <a:bodyPr wrap="square">
            <a:spAutoFit/>
          </a:bodyPr>
          <a:lstStyle/>
          <a:p>
            <a:pPr marL="342900" indent="-342900">
              <a:buFont typeface="Wingdings" panose="05000000000000000000" pitchFamily="2" charset="2"/>
              <a:buChar char="q"/>
            </a:pPr>
            <a:r>
              <a:rPr lang="en-US" sz="2000" dirty="0"/>
              <a:t>Applies the </a:t>
            </a:r>
            <a:r>
              <a:rPr lang="en-US" sz="2000" dirty="0" err="1"/>
              <a:t>Intraoperation</a:t>
            </a:r>
            <a:r>
              <a:rPr lang="en-US" sz="2000" dirty="0"/>
              <a:t> Parallelism</a:t>
            </a:r>
          </a:p>
          <a:p>
            <a:pPr marL="342900" indent="-342900">
              <a:buFont typeface="Wingdings" panose="05000000000000000000" pitchFamily="2" charset="2"/>
              <a:buChar char="q"/>
            </a:pPr>
            <a:r>
              <a:rPr lang="en-US" sz="2000" dirty="0"/>
              <a:t>An operation sort in a query is executed in parallel</a:t>
            </a:r>
          </a:p>
          <a:p>
            <a:endParaRPr lang="en-US" sz="2000" dirty="0"/>
          </a:p>
          <a:p>
            <a:r>
              <a:rPr lang="en-US" sz="2000" b="1" dirty="0"/>
              <a:t>Sorting Techniques for Parallelism</a:t>
            </a:r>
          </a:p>
          <a:p>
            <a:pPr marL="800100" lvl="1" indent="-342900">
              <a:buFont typeface="Wingdings" panose="05000000000000000000" pitchFamily="2" charset="2"/>
              <a:buChar char="q"/>
            </a:pPr>
            <a:r>
              <a:rPr lang="en-US" sz="2000" dirty="0"/>
              <a:t>Range Partitioning Sort</a:t>
            </a:r>
          </a:p>
          <a:p>
            <a:pPr marL="800100" lvl="1" indent="-342900">
              <a:buFont typeface="Wingdings" panose="05000000000000000000" pitchFamily="2" charset="2"/>
              <a:buChar char="q"/>
            </a:pPr>
            <a:r>
              <a:rPr lang="en-US" sz="2000" dirty="0"/>
              <a:t>External Sort-Merge   </a:t>
            </a:r>
          </a:p>
          <a:p>
            <a:endParaRPr lang="en-US" dirty="0"/>
          </a:p>
        </p:txBody>
      </p:sp>
    </p:spTree>
    <p:extLst>
      <p:ext uri="{BB962C8B-B14F-4D97-AF65-F5344CB8AC3E}">
        <p14:creationId xmlns:p14="http://schemas.microsoft.com/office/powerpoint/2010/main" xmlns="" val="19137092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outerShdw blurRad="38100" dist="38100" dir="2700000" algn="tl">
                    <a:srgbClr val="000000"/>
                  </a:outerShdw>
                </a:effectLst>
              </a:rPr>
              <a:t>Parallel Sort: </a:t>
            </a:r>
            <a:r>
              <a:rPr lang="en-US" altLang="en-US" dirty="0">
                <a:effectLst>
                  <a:outerShdw blurRad="38100" dist="38100" dir="2700000" algn="tl">
                    <a:srgbClr val="000000"/>
                  </a:outerShdw>
                </a:effectLst>
              </a:rPr>
              <a:t>Range-Partitioning Sort</a:t>
            </a:r>
            <a:endParaRPr lang="en-US" dirty="0">
              <a:effectLst>
                <a:outerShdw blurRad="38100" dist="38100" dir="2700000" algn="tl">
                  <a:srgbClr val="000000"/>
                </a:outerShdw>
              </a:effectLst>
            </a:endParaRPr>
          </a:p>
        </p:txBody>
      </p:sp>
      <p:sp>
        <p:nvSpPr>
          <p:cNvPr id="3" name="Slide Number Placeholder 2"/>
          <p:cNvSpPr>
            <a:spLocks noGrp="1"/>
          </p:cNvSpPr>
          <p:nvPr>
            <p:ph type="sldNum" sz="quarter" idx="12"/>
          </p:nvPr>
        </p:nvSpPr>
        <p:spPr/>
        <p:txBody>
          <a:bodyPr/>
          <a:lstStyle/>
          <a:p>
            <a:fld id="{B50E8914-3A3C-4712-9D59-CE111BB10161}" type="slidenum">
              <a:rPr lang="en-US" smtClean="0"/>
              <a:pPr/>
              <a:t>34</a:t>
            </a:fld>
            <a:endParaRPr lang="en-US"/>
          </a:p>
        </p:txBody>
      </p:sp>
      <p:sp>
        <p:nvSpPr>
          <p:cNvPr id="4" name="Rectangle 3"/>
          <p:cNvSpPr/>
          <p:nvPr/>
        </p:nvSpPr>
        <p:spPr>
          <a:xfrm>
            <a:off x="1485900" y="1981200"/>
            <a:ext cx="9372600" cy="3323987"/>
          </a:xfrm>
          <a:prstGeom prst="rect">
            <a:avLst/>
          </a:prstGeom>
        </p:spPr>
        <p:txBody>
          <a:bodyPr wrap="square">
            <a:spAutoFit/>
          </a:bodyPr>
          <a:lstStyle/>
          <a:p>
            <a:r>
              <a:rPr lang="en-US" altLang="en-US" sz="2400" b="1" dirty="0">
                <a:solidFill>
                  <a:schemeClr val="accent2"/>
                </a:solidFill>
              </a:rPr>
              <a:t>Assumptions</a:t>
            </a:r>
            <a:r>
              <a:rPr lang="en-US" altLang="en-US" dirty="0"/>
              <a:t> </a:t>
            </a:r>
          </a:p>
          <a:p>
            <a:pPr marL="285750" indent="-285750">
              <a:buFont typeface="Wingdings" panose="05000000000000000000" pitchFamily="2" charset="2"/>
              <a:buChar char="q"/>
            </a:pPr>
            <a:r>
              <a:rPr lang="en-US" altLang="en-US" dirty="0"/>
              <a:t> Assume n processors, P0, P1, ………..Pn-1 and n disks D0, D1, ……………Dn-1.</a:t>
            </a:r>
          </a:p>
          <a:p>
            <a:pPr marL="285750" indent="-285750">
              <a:buFont typeface="Wingdings" panose="05000000000000000000" pitchFamily="2" charset="2"/>
              <a:buChar char="q"/>
            </a:pPr>
            <a:r>
              <a:rPr lang="en-US" altLang="en-US" dirty="0"/>
              <a:t> Disk Di is associated with Processor Pi.</a:t>
            </a:r>
          </a:p>
          <a:p>
            <a:pPr marL="285750" indent="-285750">
              <a:buFont typeface="Wingdings" panose="05000000000000000000" pitchFamily="2" charset="2"/>
              <a:buChar char="q"/>
            </a:pPr>
            <a:r>
              <a:rPr lang="en-US" altLang="en-US" dirty="0"/>
              <a:t> Relation R is partitioned into R0, R1,……Rn-1 using Round-robin technique or hash Partitioning technique or Range Partitioning technique. </a:t>
            </a:r>
          </a:p>
          <a:p>
            <a:endParaRPr lang="en-US" altLang="en-US" dirty="0"/>
          </a:p>
          <a:p>
            <a:endParaRPr lang="en-US" altLang="en-US" dirty="0"/>
          </a:p>
          <a:p>
            <a:r>
              <a:rPr lang="en-US" altLang="en-US" sz="2400" b="1" dirty="0">
                <a:solidFill>
                  <a:schemeClr val="accent2"/>
                </a:solidFill>
              </a:rPr>
              <a:t>Objective </a:t>
            </a:r>
          </a:p>
          <a:p>
            <a:pPr marL="285750" indent="-285750">
              <a:buFont typeface="Wingdings" panose="05000000000000000000" pitchFamily="2" charset="2"/>
              <a:buChar char="q"/>
            </a:pPr>
            <a:r>
              <a:rPr lang="en-US" altLang="en-US" dirty="0"/>
              <a:t>Our objective is to sort a relation (table) R that resides on n disks on an attribute A in parallel  </a:t>
            </a:r>
          </a:p>
          <a:p>
            <a:endParaRPr lang="en-US" altLang="en-US" dirty="0"/>
          </a:p>
          <a:p>
            <a:endParaRPr lang="en-US" altLang="en-US" dirty="0"/>
          </a:p>
        </p:txBody>
      </p:sp>
    </p:spTree>
    <p:extLst>
      <p:ext uri="{BB962C8B-B14F-4D97-AF65-F5344CB8AC3E}">
        <p14:creationId xmlns:p14="http://schemas.microsoft.com/office/powerpoint/2010/main" xmlns="" val="9420375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35</a:t>
            </a:fld>
            <a:endParaRPr lang="en-US"/>
          </a:p>
        </p:txBody>
      </p:sp>
      <p:pic>
        <p:nvPicPr>
          <p:cNvPr id="3074" name="Picture 2" descr="C:\Users\dev\Desktop\p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66825" y="1932213"/>
            <a:ext cx="9492269" cy="402408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84424" y="6244104"/>
            <a:ext cx="6096000" cy="538609"/>
          </a:xfrm>
          <a:prstGeom prst="rect">
            <a:avLst/>
          </a:prstGeom>
        </p:spPr>
        <p:txBody>
          <a:bodyPr>
            <a:spAutoFit/>
          </a:bodyPr>
          <a:lstStyle/>
          <a:p>
            <a:r>
              <a:rPr lang="en-US" dirty="0"/>
              <a:t/>
            </a:r>
            <a:br>
              <a:rPr lang="en-US" dirty="0"/>
            </a:br>
            <a:r>
              <a:rPr lang="en-IN" sz="1100" dirty="0">
                <a:solidFill>
                  <a:schemeClr val="bg1"/>
                </a:solidFill>
              </a:rPr>
              <a:t>Content </a:t>
            </a:r>
            <a:r>
              <a:rPr lang="en-IN" altLang="en-US" sz="1100" dirty="0">
                <a:solidFill>
                  <a:schemeClr val="bg1"/>
                </a:solidFill>
              </a:rPr>
              <a:t>Sources: </a:t>
            </a:r>
            <a:r>
              <a:rPr lang="en-US" sz="1100" dirty="0" smtClean="0">
                <a:solidFill>
                  <a:schemeClr val="bg1"/>
                </a:solidFill>
              </a:rPr>
              <a:t>WIT </a:t>
            </a:r>
            <a:r>
              <a:rPr lang="en-US" sz="1100" dirty="0" err="1">
                <a:solidFill>
                  <a:schemeClr val="bg1"/>
                </a:solidFill>
              </a:rPr>
              <a:t>Solapur</a:t>
            </a:r>
            <a:r>
              <a:rPr lang="en-US" sz="1100" dirty="0">
                <a:solidFill>
                  <a:schemeClr val="bg1"/>
                </a:solidFill>
              </a:rPr>
              <a:t> - Professional Learning Community</a:t>
            </a:r>
          </a:p>
        </p:txBody>
      </p:sp>
    </p:spTree>
    <p:extLst>
      <p:ext uri="{BB962C8B-B14F-4D97-AF65-F5344CB8AC3E}">
        <p14:creationId xmlns:p14="http://schemas.microsoft.com/office/powerpoint/2010/main" xmlns="" val="4332141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ffectLst>
                  <a:outerShdw blurRad="38100" dist="38100" dir="2700000" algn="tl">
                    <a:srgbClr val="000000"/>
                  </a:outerShdw>
                </a:effectLst>
              </a:rPr>
              <a:t>Range-Partitioning Sort</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36</a:t>
            </a:fld>
            <a:endParaRPr lang="en-US"/>
          </a:p>
        </p:txBody>
      </p:sp>
      <p:sp>
        <p:nvSpPr>
          <p:cNvPr id="4" name="Rectangle 3"/>
          <p:cNvSpPr/>
          <p:nvPr/>
        </p:nvSpPr>
        <p:spPr>
          <a:xfrm>
            <a:off x="1548350" y="2088634"/>
            <a:ext cx="7765468" cy="2523768"/>
          </a:xfrm>
          <a:prstGeom prst="rect">
            <a:avLst/>
          </a:prstGeom>
        </p:spPr>
        <p:txBody>
          <a:bodyPr wrap="square">
            <a:spAutoFit/>
          </a:bodyPr>
          <a:lstStyle/>
          <a:p>
            <a:r>
              <a:rPr lang="en-US" altLang="en-US" sz="2000" dirty="0">
                <a:effectLst>
                  <a:outerShdw blurRad="38100" dist="38100" dir="2700000" algn="tl">
                    <a:srgbClr val="000000"/>
                  </a:outerShdw>
                </a:effectLst>
              </a:rPr>
              <a:t>Step 1 : </a:t>
            </a:r>
            <a:r>
              <a:rPr lang="en-US" altLang="en-US" sz="2000" dirty="0"/>
              <a:t>Partition the relation R on the sorting attribute A at every  </a:t>
            </a:r>
          </a:p>
          <a:p>
            <a:r>
              <a:rPr lang="en-US" altLang="en-US" sz="2000" dirty="0"/>
              <a:t>               processor using  a range vector V.</a:t>
            </a:r>
          </a:p>
          <a:p>
            <a:r>
              <a:rPr lang="en-US" altLang="en-US" sz="2000" dirty="0"/>
              <a:t>               Send the partitioned records which fall in the </a:t>
            </a:r>
            <a:r>
              <a:rPr lang="en-US" altLang="en-US" sz="2000" dirty="0" err="1"/>
              <a:t>i</a:t>
            </a:r>
            <a:r>
              <a:rPr lang="en-US" altLang="en-US" sz="2000" baseline="30000" dirty="0" err="1"/>
              <a:t>th</a:t>
            </a:r>
            <a:r>
              <a:rPr lang="en-US" altLang="en-US" sz="2000" dirty="0"/>
              <a:t> range to   </a:t>
            </a:r>
          </a:p>
          <a:p>
            <a:r>
              <a:rPr lang="en-US" altLang="en-US" sz="2000" dirty="0"/>
              <a:t>              Processor Pi where they are temporarily stored in Di.	</a:t>
            </a:r>
          </a:p>
          <a:p>
            <a:endParaRPr lang="en-US" altLang="en-US" sz="2000" dirty="0"/>
          </a:p>
          <a:p>
            <a:r>
              <a:rPr lang="en-US" altLang="en-US" sz="2000" dirty="0">
                <a:effectLst>
                  <a:outerShdw blurRad="38100" dist="38100" dir="2700000" algn="tl">
                    <a:srgbClr val="000000"/>
                  </a:outerShdw>
                </a:effectLst>
              </a:rPr>
              <a:t>Step2 :</a:t>
            </a:r>
            <a:r>
              <a:rPr lang="en-US" altLang="en-US" sz="2000" dirty="0"/>
              <a:t> Sort each partition locally at each processor Pi in parallel Merge  </a:t>
            </a:r>
          </a:p>
          <a:p>
            <a:r>
              <a:rPr lang="en-US" altLang="en-US" sz="2000" dirty="0"/>
              <a:t>              the sorted results. </a:t>
            </a:r>
          </a:p>
          <a:p>
            <a:endParaRPr lang="en-US" dirty="0"/>
          </a:p>
        </p:txBody>
      </p:sp>
    </p:spTree>
    <p:extLst>
      <p:ext uri="{BB962C8B-B14F-4D97-AF65-F5344CB8AC3E}">
        <p14:creationId xmlns:p14="http://schemas.microsoft.com/office/powerpoint/2010/main" xmlns="" val="31048211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Example</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37</a:t>
            </a:fld>
            <a:endParaRPr lang="en-US"/>
          </a:p>
        </p:txBody>
      </p:sp>
      <p:pic>
        <p:nvPicPr>
          <p:cNvPr id="5123" name="Picture 3" descr="C:\Users\dev\Desktop\p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82701" y="2063749"/>
            <a:ext cx="9588500" cy="37265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33140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Initial Database Scenario</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38</a:t>
            </a:fld>
            <a:endParaRPr lang="en-US"/>
          </a:p>
        </p:txBody>
      </p:sp>
      <p:pic>
        <p:nvPicPr>
          <p:cNvPr id="6146" name="Picture 2" descr="C:\Users\dev\Desktop\p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93825" y="1887538"/>
            <a:ext cx="9402763" cy="442912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84424" y="6244104"/>
            <a:ext cx="6096000" cy="538609"/>
          </a:xfrm>
          <a:prstGeom prst="rect">
            <a:avLst/>
          </a:prstGeom>
        </p:spPr>
        <p:txBody>
          <a:bodyPr>
            <a:spAutoFit/>
          </a:bodyPr>
          <a:lstStyle/>
          <a:p>
            <a:r>
              <a:rPr lang="en-US" dirty="0"/>
              <a:t/>
            </a:r>
            <a:br>
              <a:rPr lang="en-US" dirty="0"/>
            </a:br>
            <a:r>
              <a:rPr lang="en-IN" sz="1100" dirty="0">
                <a:solidFill>
                  <a:schemeClr val="bg1"/>
                </a:solidFill>
              </a:rPr>
              <a:t>Content </a:t>
            </a:r>
            <a:r>
              <a:rPr lang="en-IN" altLang="en-US" sz="1100" dirty="0">
                <a:solidFill>
                  <a:schemeClr val="bg1"/>
                </a:solidFill>
              </a:rPr>
              <a:t>Sources: </a:t>
            </a:r>
            <a:r>
              <a:rPr lang="en-US" sz="1100" dirty="0" smtClean="0">
                <a:solidFill>
                  <a:schemeClr val="bg1"/>
                </a:solidFill>
              </a:rPr>
              <a:t>WIT </a:t>
            </a:r>
            <a:r>
              <a:rPr lang="en-US" sz="1100" dirty="0" err="1">
                <a:solidFill>
                  <a:schemeClr val="bg1"/>
                </a:solidFill>
              </a:rPr>
              <a:t>Solapur</a:t>
            </a:r>
            <a:r>
              <a:rPr lang="en-US" sz="1100" dirty="0">
                <a:solidFill>
                  <a:schemeClr val="bg1"/>
                </a:solidFill>
              </a:rPr>
              <a:t> - Professional Learning Community</a:t>
            </a:r>
          </a:p>
        </p:txBody>
      </p:sp>
    </p:spTree>
    <p:extLst>
      <p:ext uri="{BB962C8B-B14F-4D97-AF65-F5344CB8AC3E}">
        <p14:creationId xmlns:p14="http://schemas.microsoft.com/office/powerpoint/2010/main" xmlns="" val="32565572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effectLst>
                  <a:outerShdw blurRad="38100" dist="38100" dir="2700000" algn="tl">
                    <a:srgbClr val="000000"/>
                  </a:outerShdw>
                </a:effectLst>
              </a:rPr>
              <a:t>Query Execution on a relation Employee</a:t>
            </a:r>
          </a:p>
        </p:txBody>
      </p:sp>
      <p:sp>
        <p:nvSpPr>
          <p:cNvPr id="3" name="Slide Number Placeholder 2"/>
          <p:cNvSpPr>
            <a:spLocks noGrp="1"/>
          </p:cNvSpPr>
          <p:nvPr>
            <p:ph type="sldNum" sz="quarter" idx="12"/>
          </p:nvPr>
        </p:nvSpPr>
        <p:spPr/>
        <p:txBody>
          <a:bodyPr/>
          <a:lstStyle/>
          <a:p>
            <a:fld id="{B50E8914-3A3C-4712-9D59-CE111BB10161}" type="slidenum">
              <a:rPr lang="en-US" smtClean="0"/>
              <a:pPr/>
              <a:t>39</a:t>
            </a:fld>
            <a:endParaRPr lang="en-US"/>
          </a:p>
        </p:txBody>
      </p:sp>
      <p:pic>
        <p:nvPicPr>
          <p:cNvPr id="7170" name="Picture 2" descr="C:\Users\dev\Desktop\p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36650" y="1989138"/>
            <a:ext cx="9917113" cy="38957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803787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defRPr/>
            </a:pPr>
            <a:r>
              <a:rPr lang="en-US" sz="4300" dirty="0">
                <a:effectLst>
                  <a:outerShdw blurRad="38100" dist="38100" dir="2700000" algn="tl">
                    <a:srgbClr val="000000"/>
                  </a:outerShdw>
                </a:effectLst>
              </a:rPr>
              <a:t>Introduction</a:t>
            </a:r>
          </a:p>
        </p:txBody>
      </p:sp>
      <p:sp>
        <p:nvSpPr>
          <p:cNvPr id="19459" name="Rectangle 3"/>
          <p:cNvSpPr>
            <a:spLocks noGrp="1" noChangeArrowheads="1"/>
          </p:cNvSpPr>
          <p:nvPr>
            <p:ph type="body" idx="4294967295"/>
          </p:nvPr>
        </p:nvSpPr>
        <p:spPr>
          <a:xfrm>
            <a:off x="1143003" y="1851660"/>
            <a:ext cx="9749787" cy="4423410"/>
          </a:xfrm>
        </p:spPr>
        <p:txBody>
          <a:bodyPr>
            <a:normAutofit/>
          </a:bodyPr>
          <a:lstStyle/>
          <a:p>
            <a:pPr>
              <a:lnSpc>
                <a:spcPct val="90000"/>
              </a:lnSpc>
            </a:pPr>
            <a:r>
              <a:rPr lang="en-US" altLang="en-US" sz="3200" dirty="0"/>
              <a:t>Databases are growing increasingly large</a:t>
            </a:r>
          </a:p>
          <a:p>
            <a:pPr lvl="1">
              <a:lnSpc>
                <a:spcPct val="90000"/>
              </a:lnSpc>
            </a:pPr>
            <a:r>
              <a:rPr lang="en-US" altLang="en-US" sz="3200" dirty="0">
                <a:solidFill>
                  <a:srgbClr val="EF6D83"/>
                </a:solidFill>
              </a:rPr>
              <a:t>large volumes of transaction data </a:t>
            </a:r>
            <a:r>
              <a:rPr lang="en-US" altLang="en-US" sz="3200" dirty="0"/>
              <a:t>are collected and stored for later analysis.</a:t>
            </a:r>
          </a:p>
          <a:p>
            <a:pPr lvl="1">
              <a:lnSpc>
                <a:spcPct val="90000"/>
              </a:lnSpc>
            </a:pPr>
            <a:r>
              <a:rPr lang="en-US" altLang="en-US" sz="3200" dirty="0">
                <a:solidFill>
                  <a:srgbClr val="EF6D83"/>
                </a:solidFill>
              </a:rPr>
              <a:t>multimedia objects </a:t>
            </a:r>
            <a:r>
              <a:rPr lang="en-US" altLang="en-US" sz="3200" dirty="0"/>
              <a:t>like images are increasingly stored in databases</a:t>
            </a:r>
          </a:p>
          <a:p>
            <a:pPr lvl="1">
              <a:lnSpc>
                <a:spcPct val="90000"/>
              </a:lnSpc>
            </a:pPr>
            <a:endParaRPr lang="en-US" altLang="en-US" dirty="0"/>
          </a:p>
          <a:p>
            <a:pPr>
              <a:lnSpc>
                <a:spcPct val="90000"/>
              </a:lnSpc>
            </a:pPr>
            <a:endParaRPr lang="en-US" altLang="en-US" dirty="0"/>
          </a:p>
        </p:txBody>
      </p:sp>
    </p:spTree>
    <p:extLst>
      <p:ext uri="{BB962C8B-B14F-4D97-AF65-F5344CB8AC3E}">
        <p14:creationId xmlns:p14="http://schemas.microsoft.com/office/powerpoint/2010/main" xmlns="" val="20576360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ffectLst>
                  <a:outerShdw blurRad="38100" dist="38100" dir="2700000" algn="tl">
                    <a:srgbClr val="000000"/>
                  </a:outerShdw>
                </a:effectLst>
              </a:rPr>
              <a:t>Range-Partitioning Sort steps</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40</a:t>
            </a:fld>
            <a:endParaRPr lang="en-US"/>
          </a:p>
        </p:txBody>
      </p:sp>
      <p:pic>
        <p:nvPicPr>
          <p:cNvPr id="8194" name="Picture 2" descr="C:\Users\dev\Desktop\p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9351" y="1997715"/>
            <a:ext cx="9973943" cy="383158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84424" y="6244104"/>
            <a:ext cx="6096000" cy="538609"/>
          </a:xfrm>
          <a:prstGeom prst="rect">
            <a:avLst/>
          </a:prstGeom>
        </p:spPr>
        <p:txBody>
          <a:bodyPr>
            <a:spAutoFit/>
          </a:bodyPr>
          <a:lstStyle/>
          <a:p>
            <a:r>
              <a:rPr lang="en-US" dirty="0"/>
              <a:t/>
            </a:r>
            <a:br>
              <a:rPr lang="en-US" dirty="0"/>
            </a:br>
            <a:r>
              <a:rPr lang="en-IN" sz="1100" dirty="0">
                <a:solidFill>
                  <a:schemeClr val="bg1"/>
                </a:solidFill>
              </a:rPr>
              <a:t>Content </a:t>
            </a:r>
            <a:r>
              <a:rPr lang="en-IN" altLang="en-US" sz="1100" dirty="0">
                <a:solidFill>
                  <a:schemeClr val="bg1"/>
                </a:solidFill>
              </a:rPr>
              <a:t>Sources: </a:t>
            </a:r>
            <a:r>
              <a:rPr lang="en-US" sz="1100" dirty="0" smtClean="0">
                <a:solidFill>
                  <a:schemeClr val="bg1"/>
                </a:solidFill>
              </a:rPr>
              <a:t>WIT </a:t>
            </a:r>
            <a:r>
              <a:rPr lang="en-US" sz="1100" dirty="0" err="1">
                <a:solidFill>
                  <a:schemeClr val="bg1"/>
                </a:solidFill>
              </a:rPr>
              <a:t>Solapur</a:t>
            </a:r>
            <a:r>
              <a:rPr lang="en-US" sz="1100" dirty="0">
                <a:solidFill>
                  <a:schemeClr val="bg1"/>
                </a:solidFill>
              </a:rPr>
              <a:t> - Professional Learning Community</a:t>
            </a:r>
          </a:p>
        </p:txBody>
      </p:sp>
    </p:spTree>
    <p:extLst>
      <p:ext uri="{BB962C8B-B14F-4D97-AF65-F5344CB8AC3E}">
        <p14:creationId xmlns:p14="http://schemas.microsoft.com/office/powerpoint/2010/main" xmlns="" val="23097825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41</a:t>
            </a:fld>
            <a:endParaRPr lang="en-US"/>
          </a:p>
        </p:txBody>
      </p:sp>
      <p:sp>
        <p:nvSpPr>
          <p:cNvPr id="5" name="Rectangle 4"/>
          <p:cNvSpPr/>
          <p:nvPr/>
        </p:nvSpPr>
        <p:spPr>
          <a:xfrm>
            <a:off x="2384424" y="6244104"/>
            <a:ext cx="6096000" cy="538609"/>
          </a:xfrm>
          <a:prstGeom prst="rect">
            <a:avLst/>
          </a:prstGeom>
        </p:spPr>
        <p:txBody>
          <a:bodyPr>
            <a:spAutoFit/>
          </a:bodyPr>
          <a:lstStyle/>
          <a:p>
            <a:r>
              <a:rPr lang="en-US" dirty="0"/>
              <a:t/>
            </a:r>
            <a:br>
              <a:rPr lang="en-US" dirty="0"/>
            </a:br>
            <a:r>
              <a:rPr lang="en-IN" sz="1100" dirty="0">
                <a:solidFill>
                  <a:schemeClr val="bg1"/>
                </a:solidFill>
              </a:rPr>
              <a:t>Content </a:t>
            </a:r>
            <a:r>
              <a:rPr lang="en-IN" altLang="en-US" sz="1100" dirty="0">
                <a:solidFill>
                  <a:schemeClr val="bg1"/>
                </a:solidFill>
              </a:rPr>
              <a:t>Sources: </a:t>
            </a:r>
            <a:r>
              <a:rPr lang="en-US" sz="1100" dirty="0" smtClean="0">
                <a:solidFill>
                  <a:schemeClr val="bg1"/>
                </a:solidFill>
              </a:rPr>
              <a:t>WIT </a:t>
            </a:r>
            <a:r>
              <a:rPr lang="en-US" sz="1100" dirty="0" err="1">
                <a:solidFill>
                  <a:schemeClr val="bg1"/>
                </a:solidFill>
              </a:rPr>
              <a:t>Solapur</a:t>
            </a:r>
            <a:r>
              <a:rPr lang="en-US" sz="1100" dirty="0">
                <a:solidFill>
                  <a:schemeClr val="bg1"/>
                </a:solidFill>
              </a:rPr>
              <a:t> - Professional Learning Community</a:t>
            </a:r>
          </a:p>
        </p:txBody>
      </p:sp>
      <p:pic>
        <p:nvPicPr>
          <p:cNvPr id="1026" name="Picture 2" descr="C:\Users\dev\Desktop\Untitle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50963" y="436563"/>
            <a:ext cx="9488487" cy="598328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237066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42</a:t>
            </a:fld>
            <a:endParaRPr lang="en-US"/>
          </a:p>
        </p:txBody>
      </p:sp>
      <p:pic>
        <p:nvPicPr>
          <p:cNvPr id="1026" name="Picture 2" descr="C:\Users\dev\Desktop\p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6175" y="919163"/>
            <a:ext cx="9898063" cy="501967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84424" y="6244104"/>
            <a:ext cx="6096000" cy="538609"/>
          </a:xfrm>
          <a:prstGeom prst="rect">
            <a:avLst/>
          </a:prstGeom>
        </p:spPr>
        <p:txBody>
          <a:bodyPr>
            <a:spAutoFit/>
          </a:bodyPr>
          <a:lstStyle/>
          <a:p>
            <a:r>
              <a:rPr lang="en-US" dirty="0"/>
              <a:t/>
            </a:r>
            <a:br>
              <a:rPr lang="en-US" dirty="0"/>
            </a:br>
            <a:r>
              <a:rPr lang="en-IN" sz="1100" dirty="0">
                <a:solidFill>
                  <a:schemeClr val="bg1"/>
                </a:solidFill>
              </a:rPr>
              <a:t>Content </a:t>
            </a:r>
            <a:r>
              <a:rPr lang="en-IN" altLang="en-US" sz="1100" dirty="0">
                <a:solidFill>
                  <a:schemeClr val="bg1"/>
                </a:solidFill>
              </a:rPr>
              <a:t>Sources: </a:t>
            </a:r>
            <a:r>
              <a:rPr lang="en-US" sz="1100" dirty="0" smtClean="0">
                <a:solidFill>
                  <a:schemeClr val="bg1"/>
                </a:solidFill>
              </a:rPr>
              <a:t>WIT </a:t>
            </a:r>
            <a:r>
              <a:rPr lang="en-US" sz="1100" dirty="0" err="1">
                <a:solidFill>
                  <a:schemeClr val="bg1"/>
                </a:solidFill>
              </a:rPr>
              <a:t>Solapur</a:t>
            </a:r>
            <a:r>
              <a:rPr lang="en-US" sz="1100" dirty="0">
                <a:solidFill>
                  <a:schemeClr val="bg1"/>
                </a:solidFill>
              </a:rPr>
              <a:t> - Professional Learning Community</a:t>
            </a:r>
          </a:p>
        </p:txBody>
      </p:sp>
    </p:spTree>
    <p:extLst>
      <p:ext uri="{BB962C8B-B14F-4D97-AF65-F5344CB8AC3E}">
        <p14:creationId xmlns:p14="http://schemas.microsoft.com/office/powerpoint/2010/main" xmlns="" val="5278660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43</a:t>
            </a:fld>
            <a:endParaRPr lang="en-US"/>
          </a:p>
        </p:txBody>
      </p:sp>
      <p:pic>
        <p:nvPicPr>
          <p:cNvPr id="2050" name="Picture 2" descr="C:\Users\dev\Desktop\p9.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6175" y="1954869"/>
            <a:ext cx="10080625" cy="384426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683870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44</a:t>
            </a:fld>
            <a:endParaRPr lang="en-US"/>
          </a:p>
        </p:txBody>
      </p:sp>
      <p:pic>
        <p:nvPicPr>
          <p:cNvPr id="3074" name="Picture 2" descr="C:\Users\dev\Desktop\p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1413" y="919163"/>
            <a:ext cx="9907587" cy="50196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8038935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outerShdw blurRad="38100" dist="38100" dir="2700000" algn="tl">
                    <a:srgbClr val="000000"/>
                  </a:outerShdw>
                </a:effectLst>
              </a:rPr>
              <a:t>Parallel Sort</a:t>
            </a:r>
          </a:p>
        </p:txBody>
      </p:sp>
      <p:sp>
        <p:nvSpPr>
          <p:cNvPr id="3" name="Slide Number Placeholder 2"/>
          <p:cNvSpPr>
            <a:spLocks noGrp="1"/>
          </p:cNvSpPr>
          <p:nvPr>
            <p:ph type="sldNum" sz="quarter" idx="12"/>
          </p:nvPr>
        </p:nvSpPr>
        <p:spPr/>
        <p:txBody>
          <a:bodyPr/>
          <a:lstStyle/>
          <a:p>
            <a:fld id="{B50E8914-3A3C-4712-9D59-CE111BB10161}" type="slidenum">
              <a:rPr lang="en-US" smtClean="0"/>
              <a:pPr/>
              <a:t>45</a:t>
            </a:fld>
            <a:endParaRPr lang="en-US"/>
          </a:p>
        </p:txBody>
      </p:sp>
      <p:sp>
        <p:nvSpPr>
          <p:cNvPr id="4" name="Rectangle 3"/>
          <p:cNvSpPr/>
          <p:nvPr/>
        </p:nvSpPr>
        <p:spPr>
          <a:xfrm>
            <a:off x="1333500" y="2209800"/>
            <a:ext cx="8204200" cy="2215991"/>
          </a:xfrm>
          <a:prstGeom prst="rect">
            <a:avLst/>
          </a:prstGeom>
        </p:spPr>
        <p:txBody>
          <a:bodyPr wrap="square">
            <a:spAutoFit/>
          </a:bodyPr>
          <a:lstStyle/>
          <a:p>
            <a:pPr marL="342900" indent="-342900">
              <a:buFont typeface="Wingdings" panose="05000000000000000000" pitchFamily="2" charset="2"/>
              <a:buChar char="q"/>
            </a:pPr>
            <a:r>
              <a:rPr lang="en-US" sz="2000" dirty="0"/>
              <a:t>Applies the </a:t>
            </a:r>
            <a:r>
              <a:rPr lang="en-US" sz="2000" dirty="0" err="1"/>
              <a:t>Intraoperation</a:t>
            </a:r>
            <a:r>
              <a:rPr lang="en-US" sz="2000" dirty="0"/>
              <a:t> Parallelism</a:t>
            </a:r>
          </a:p>
          <a:p>
            <a:pPr marL="342900" indent="-342900">
              <a:buFont typeface="Wingdings" panose="05000000000000000000" pitchFamily="2" charset="2"/>
              <a:buChar char="q"/>
            </a:pPr>
            <a:r>
              <a:rPr lang="en-US" sz="2000" dirty="0"/>
              <a:t>An operation sort in a query is executed in parallel</a:t>
            </a:r>
          </a:p>
          <a:p>
            <a:endParaRPr lang="en-US" sz="2000" dirty="0"/>
          </a:p>
          <a:p>
            <a:r>
              <a:rPr lang="en-US" sz="2000" b="1" dirty="0"/>
              <a:t>Sorting Techniques for Parallelism</a:t>
            </a:r>
          </a:p>
          <a:p>
            <a:pPr marL="800100" lvl="1" indent="-342900">
              <a:buFont typeface="Wingdings" panose="05000000000000000000" pitchFamily="2" charset="2"/>
              <a:buChar char="q"/>
            </a:pPr>
            <a:r>
              <a:rPr lang="en-US" sz="2000" dirty="0"/>
              <a:t>Range Partitioning Sort</a:t>
            </a:r>
          </a:p>
          <a:p>
            <a:pPr marL="800100" lvl="1" indent="-342900">
              <a:buFont typeface="Wingdings" panose="05000000000000000000" pitchFamily="2" charset="2"/>
              <a:buChar char="q"/>
            </a:pPr>
            <a:r>
              <a:rPr lang="en-US" sz="2000" dirty="0"/>
              <a:t>External Sort-Merge   </a:t>
            </a:r>
          </a:p>
          <a:p>
            <a:endParaRPr lang="en-US" dirty="0"/>
          </a:p>
        </p:txBody>
      </p:sp>
    </p:spTree>
    <p:extLst>
      <p:ext uri="{BB962C8B-B14F-4D97-AF65-F5344CB8AC3E}">
        <p14:creationId xmlns:p14="http://schemas.microsoft.com/office/powerpoint/2010/main" xmlns="" val="38565187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outerShdw blurRad="38100" dist="38100" dir="2700000" algn="tl">
                    <a:srgbClr val="000000"/>
                  </a:outerShdw>
                </a:effectLst>
              </a:rPr>
              <a:t>Parallel External Sort-Merge</a:t>
            </a:r>
          </a:p>
        </p:txBody>
      </p:sp>
      <p:sp>
        <p:nvSpPr>
          <p:cNvPr id="3" name="Slide Number Placeholder 2"/>
          <p:cNvSpPr>
            <a:spLocks noGrp="1"/>
          </p:cNvSpPr>
          <p:nvPr>
            <p:ph type="sldNum" sz="quarter" idx="12"/>
          </p:nvPr>
        </p:nvSpPr>
        <p:spPr/>
        <p:txBody>
          <a:bodyPr/>
          <a:lstStyle/>
          <a:p>
            <a:fld id="{B50E8914-3A3C-4712-9D59-CE111BB10161}" type="slidenum">
              <a:rPr lang="en-US" smtClean="0"/>
              <a:pPr/>
              <a:t>46</a:t>
            </a:fld>
            <a:endParaRPr lang="en-US"/>
          </a:p>
        </p:txBody>
      </p:sp>
      <p:sp>
        <p:nvSpPr>
          <p:cNvPr id="4" name="Rectangle 3"/>
          <p:cNvSpPr/>
          <p:nvPr/>
        </p:nvSpPr>
        <p:spPr>
          <a:xfrm>
            <a:off x="1485900" y="1981200"/>
            <a:ext cx="9372600" cy="3323987"/>
          </a:xfrm>
          <a:prstGeom prst="rect">
            <a:avLst/>
          </a:prstGeom>
        </p:spPr>
        <p:txBody>
          <a:bodyPr wrap="square">
            <a:spAutoFit/>
          </a:bodyPr>
          <a:lstStyle/>
          <a:p>
            <a:r>
              <a:rPr lang="en-US" altLang="en-US" sz="2400" b="1" dirty="0">
                <a:solidFill>
                  <a:schemeClr val="accent2"/>
                </a:solidFill>
              </a:rPr>
              <a:t>Assumptions</a:t>
            </a:r>
            <a:r>
              <a:rPr lang="en-US" altLang="en-US" dirty="0"/>
              <a:t> </a:t>
            </a:r>
          </a:p>
          <a:p>
            <a:pPr marL="285750" indent="-285750">
              <a:buFont typeface="Wingdings" panose="05000000000000000000" pitchFamily="2" charset="2"/>
              <a:buChar char="q"/>
            </a:pPr>
            <a:r>
              <a:rPr lang="en-US" altLang="en-US" dirty="0"/>
              <a:t> Assume n processors, P0, P1, ………..Pn-1 and n disks D0, D1, ……………Dn-1.</a:t>
            </a:r>
          </a:p>
          <a:p>
            <a:pPr marL="285750" indent="-285750">
              <a:buFont typeface="Wingdings" panose="05000000000000000000" pitchFamily="2" charset="2"/>
              <a:buChar char="q"/>
            </a:pPr>
            <a:r>
              <a:rPr lang="en-US" altLang="en-US" dirty="0"/>
              <a:t> Disk Di is associated with Processor Pi.</a:t>
            </a:r>
          </a:p>
          <a:p>
            <a:pPr marL="285750" indent="-285750">
              <a:buFont typeface="Wingdings" panose="05000000000000000000" pitchFamily="2" charset="2"/>
              <a:buChar char="q"/>
            </a:pPr>
            <a:r>
              <a:rPr lang="en-US" altLang="en-US" dirty="0"/>
              <a:t> Relation R is partitioned into R0, R1,……Rn-1 using Round-robin technique or hash Partitioning technique or Range Partitioning technique. </a:t>
            </a:r>
          </a:p>
          <a:p>
            <a:endParaRPr lang="en-US" altLang="en-US" dirty="0"/>
          </a:p>
          <a:p>
            <a:endParaRPr lang="en-US" altLang="en-US" dirty="0"/>
          </a:p>
          <a:p>
            <a:r>
              <a:rPr lang="en-US" altLang="en-US" sz="2400" b="1" dirty="0">
                <a:solidFill>
                  <a:schemeClr val="accent2"/>
                </a:solidFill>
              </a:rPr>
              <a:t>Objective </a:t>
            </a:r>
          </a:p>
          <a:p>
            <a:pPr marL="285750" indent="-285750">
              <a:buFont typeface="Wingdings" panose="05000000000000000000" pitchFamily="2" charset="2"/>
              <a:buChar char="q"/>
            </a:pPr>
            <a:r>
              <a:rPr lang="en-US" altLang="en-US" dirty="0"/>
              <a:t>Our objective is to sort a relation (table) R that resides on n disks on an attribute A in parallel  </a:t>
            </a:r>
          </a:p>
          <a:p>
            <a:endParaRPr lang="en-US" altLang="en-US" dirty="0"/>
          </a:p>
          <a:p>
            <a:endParaRPr lang="en-US" altLang="en-US" dirty="0"/>
          </a:p>
        </p:txBody>
      </p:sp>
    </p:spTree>
    <p:extLst>
      <p:ext uri="{BB962C8B-B14F-4D97-AF65-F5344CB8AC3E}">
        <p14:creationId xmlns:p14="http://schemas.microsoft.com/office/powerpoint/2010/main" xmlns="" val="16700215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47</a:t>
            </a:fld>
            <a:endParaRPr lang="en-US"/>
          </a:p>
        </p:txBody>
      </p:sp>
      <p:pic>
        <p:nvPicPr>
          <p:cNvPr id="1026" name="Picture 2" descr="C:\Users\dev\Desktop\p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09701" y="1870687"/>
            <a:ext cx="9436100" cy="357285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132819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Parallel External Sort-Merge Steps</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48</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97280" y="2091690"/>
            <a:ext cx="10073837" cy="3311104"/>
          </a:xfrm>
          <a:prstGeom prst="rect">
            <a:avLst/>
          </a:prstGeom>
        </p:spPr>
      </p:pic>
    </p:spTree>
    <p:extLst>
      <p:ext uri="{BB962C8B-B14F-4D97-AF65-F5344CB8AC3E}">
        <p14:creationId xmlns:p14="http://schemas.microsoft.com/office/powerpoint/2010/main" xmlns="" val="39131609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Parallel External Sort-Merge Steps</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49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97465" y="1888114"/>
            <a:ext cx="10001066" cy="3628092"/>
          </a:xfrm>
          <a:prstGeom prst="rect">
            <a:avLst/>
          </a:prstGeom>
        </p:spPr>
      </p:pic>
    </p:spTree>
    <p:extLst>
      <p:ext uri="{BB962C8B-B14F-4D97-AF65-F5344CB8AC3E}">
        <p14:creationId xmlns:p14="http://schemas.microsoft.com/office/powerpoint/2010/main" xmlns="" val="32926129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Need of Parallelism </a:t>
            </a:r>
          </a:p>
        </p:txBody>
      </p:sp>
      <p:sp>
        <p:nvSpPr>
          <p:cNvPr id="3" name="Content Placeholder 2"/>
          <p:cNvSpPr>
            <a:spLocks noGrp="1"/>
          </p:cNvSpPr>
          <p:nvPr>
            <p:ph idx="1"/>
          </p:nvPr>
        </p:nvSpPr>
        <p:spPr/>
        <p:txBody>
          <a:bodyPr/>
          <a:lstStyle/>
          <a:p>
            <a:r>
              <a:rPr lang="en-US" altLang="en-US" sz="2800" dirty="0">
                <a:solidFill>
                  <a:srgbClr val="EF6D83"/>
                </a:solidFill>
              </a:rPr>
              <a:t>Parallel machines </a:t>
            </a:r>
            <a:r>
              <a:rPr lang="en-US" altLang="en-US" sz="2800" dirty="0"/>
              <a:t>are becoming </a:t>
            </a:r>
            <a:r>
              <a:rPr lang="en-US" altLang="en-US" sz="2800" dirty="0">
                <a:solidFill>
                  <a:srgbClr val="EF6D83"/>
                </a:solidFill>
              </a:rPr>
              <a:t>quite common </a:t>
            </a:r>
            <a:r>
              <a:rPr lang="en-US" altLang="en-US" sz="2800" dirty="0"/>
              <a:t>and </a:t>
            </a:r>
            <a:r>
              <a:rPr lang="en-US" altLang="en-US" sz="2800" dirty="0">
                <a:solidFill>
                  <a:srgbClr val="EF6D83"/>
                </a:solidFill>
              </a:rPr>
              <a:t>affordable</a:t>
            </a:r>
          </a:p>
          <a:p>
            <a:pPr lvl="1"/>
            <a:r>
              <a:rPr lang="en-US" altLang="en-US" sz="2800" dirty="0">
                <a:solidFill>
                  <a:srgbClr val="EF6D83"/>
                </a:solidFill>
              </a:rPr>
              <a:t>Prices </a:t>
            </a:r>
            <a:r>
              <a:rPr lang="en-US" altLang="en-US" sz="2800" dirty="0"/>
              <a:t>of microprocessors, memory and disks have </a:t>
            </a:r>
            <a:r>
              <a:rPr lang="en-US" altLang="en-US" sz="2800" dirty="0">
                <a:solidFill>
                  <a:srgbClr val="EF6D83"/>
                </a:solidFill>
              </a:rPr>
              <a:t>dropped sharply</a:t>
            </a:r>
          </a:p>
          <a:p>
            <a:pPr lvl="1"/>
            <a:r>
              <a:rPr lang="en-US" altLang="en-US" sz="2800" dirty="0"/>
              <a:t>Recent desktop computers feature multiple processors and this trend is projected to accelerate</a:t>
            </a:r>
          </a:p>
          <a:p>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5</a:t>
            </a:fld>
            <a:endParaRPr lang="en-US"/>
          </a:p>
        </p:txBody>
      </p:sp>
    </p:spTree>
    <p:extLst>
      <p:ext uri="{BB962C8B-B14F-4D97-AF65-F5344CB8AC3E}">
        <p14:creationId xmlns:p14="http://schemas.microsoft.com/office/powerpoint/2010/main" xmlns="" val="24503103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Example</a:t>
            </a:r>
          </a:p>
        </p:txBody>
      </p:sp>
      <p:sp>
        <p:nvSpPr>
          <p:cNvPr id="3" name="Slide Number Placeholder 2"/>
          <p:cNvSpPr>
            <a:spLocks noGrp="1"/>
          </p:cNvSpPr>
          <p:nvPr>
            <p:ph type="sldNum" sz="quarter" idx="12"/>
          </p:nvPr>
        </p:nvSpPr>
        <p:spPr/>
        <p:txBody>
          <a:bodyPr/>
          <a:lstStyle/>
          <a:p>
            <a:fld id="{B50E8914-3A3C-4712-9D59-CE111BB10161}" type="slidenum">
              <a:rPr lang="en-US" smtClean="0"/>
              <a:pPr/>
              <a:t>50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97280" y="1952032"/>
            <a:ext cx="10229673" cy="3234576"/>
          </a:xfrm>
          <a:prstGeom prst="rect">
            <a:avLst/>
          </a:prstGeom>
        </p:spPr>
      </p:pic>
    </p:spTree>
    <p:extLst>
      <p:ext uri="{BB962C8B-B14F-4D97-AF65-F5344CB8AC3E}">
        <p14:creationId xmlns:p14="http://schemas.microsoft.com/office/powerpoint/2010/main" xmlns="" val="3901397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006" y="206593"/>
            <a:ext cx="10058400" cy="1450757"/>
          </a:xfrm>
        </p:spPr>
        <p:txBody>
          <a:bodyPr>
            <a:normAutofit/>
          </a:bodyPr>
          <a:lstStyle/>
          <a:p>
            <a:r>
              <a:rPr lang="en-US" dirty="0">
                <a:effectLst>
                  <a:outerShdw blurRad="38100" dist="38100" dir="2700000" algn="tl">
                    <a:srgbClr val="000000"/>
                  </a:outerShdw>
                </a:effectLst>
              </a:rPr>
              <a:t>Initial Database Scenario</a:t>
            </a:r>
          </a:p>
        </p:txBody>
      </p:sp>
      <p:sp>
        <p:nvSpPr>
          <p:cNvPr id="3" name="Slide Number Placeholder 2"/>
          <p:cNvSpPr>
            <a:spLocks noGrp="1"/>
          </p:cNvSpPr>
          <p:nvPr>
            <p:ph type="sldNum" sz="quarter" idx="12"/>
          </p:nvPr>
        </p:nvSpPr>
        <p:spPr/>
        <p:txBody>
          <a:bodyPr/>
          <a:lstStyle/>
          <a:p>
            <a:fld id="{B50E8914-3A3C-4712-9D59-CE111BB10161}" type="slidenum">
              <a:rPr lang="en-US" smtClean="0"/>
              <a:pPr/>
              <a:t>51</a:t>
            </a:fld>
            <a:endParaRPr lang="en-US"/>
          </a:p>
        </p:txBody>
      </p:sp>
      <p:pic>
        <p:nvPicPr>
          <p:cNvPr id="4" name="Picture 2" descr="C:\Users\dev\Desktop\p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93825" y="1887538"/>
            <a:ext cx="9402763" cy="44291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568895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effectLst>
                  <a:outerShdw blurRad="38100" dist="38100" dir="2700000" algn="tl">
                    <a:srgbClr val="000000"/>
                  </a:outerShdw>
                </a:effectLst>
              </a:rPr>
              <a:t>Query Execution on a relation Employee</a:t>
            </a:r>
            <a:endParaRPr lang="en-US" sz="4400"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52</a:t>
            </a:fld>
            <a:endParaRPr lang="en-US"/>
          </a:p>
        </p:txBody>
      </p:sp>
      <p:pic>
        <p:nvPicPr>
          <p:cNvPr id="4" name="Picture 2" descr="C:\Users\dev\Desktop\p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36650" y="1989138"/>
            <a:ext cx="9917113" cy="38957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602105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53</a:t>
            </a:fld>
            <a:endParaRPr lang="en-US"/>
          </a:p>
        </p:txBody>
      </p:sp>
      <p:pic>
        <p:nvPicPr>
          <p:cNvPr id="2051" name="Picture 3" descr="C:\Users\dev\Desktop\p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33475" y="1934442"/>
            <a:ext cx="10029825" cy="37726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475650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54</a:t>
            </a:fld>
            <a:endParaRPr lang="en-US"/>
          </a:p>
        </p:txBody>
      </p:sp>
      <p:pic>
        <p:nvPicPr>
          <p:cNvPr id="3074" name="Picture 2" descr="C:\Users\dev\Desktop\p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84275" y="2001838"/>
            <a:ext cx="9821863" cy="34385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071055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55</a:t>
            </a:fld>
            <a:endParaRPr lang="en-US"/>
          </a:p>
        </p:txBody>
      </p:sp>
      <p:pic>
        <p:nvPicPr>
          <p:cNvPr id="4099" name="Picture 3" descr="C:\Users\dev\Desktop\p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69988" y="541338"/>
            <a:ext cx="9850437" cy="57737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241816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56</a:t>
            </a:fld>
            <a:endParaRPr lang="en-US"/>
          </a:p>
        </p:txBody>
      </p:sp>
      <p:pic>
        <p:nvPicPr>
          <p:cNvPr id="5122" name="Picture 2" descr="C:\Users\dev\Desktop\p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47751" y="2120900"/>
            <a:ext cx="10161552" cy="362426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947521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57</a:t>
            </a:fld>
            <a:endParaRPr lang="en-US"/>
          </a:p>
        </p:txBody>
      </p:sp>
      <p:pic>
        <p:nvPicPr>
          <p:cNvPr id="4098" name="Picture 2" descr="C:\Users\dev\Desktop\p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55725" y="681038"/>
            <a:ext cx="9478963" cy="54959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923990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58</a:t>
            </a:fld>
            <a:endParaRPr lang="en-US"/>
          </a:p>
        </p:txBody>
      </p:sp>
      <p:pic>
        <p:nvPicPr>
          <p:cNvPr id="5122" name="Picture 2" descr="C:\Users\dev\Desktop\p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46263" y="1450975"/>
            <a:ext cx="8497887" cy="48958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03733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59</a:t>
            </a:fld>
            <a:endParaRPr lang="en-US"/>
          </a:p>
        </p:txBody>
      </p:sp>
      <p:pic>
        <p:nvPicPr>
          <p:cNvPr id="8194" name="Picture 2" descr="C:\Users\dev\Desktop\p9.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95501" y="1422150"/>
            <a:ext cx="7467600" cy="495483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61204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Goal of Parallelism </a:t>
            </a:r>
          </a:p>
        </p:txBody>
      </p:sp>
      <p:sp>
        <p:nvSpPr>
          <p:cNvPr id="3" name="Content Placeholder 2"/>
          <p:cNvSpPr>
            <a:spLocks noGrp="1"/>
          </p:cNvSpPr>
          <p:nvPr>
            <p:ph idx="1"/>
          </p:nvPr>
        </p:nvSpPr>
        <p:spPr/>
        <p:txBody>
          <a:bodyPr/>
          <a:lstStyle/>
          <a:p>
            <a:r>
              <a:rPr lang="en-US" altLang="en-US" sz="2800" dirty="0"/>
              <a:t>Large-scale parallel database systems increasingly used for:</a:t>
            </a:r>
          </a:p>
          <a:p>
            <a:pPr lvl="1"/>
            <a:r>
              <a:rPr lang="en-US" altLang="en-US" sz="2800" dirty="0"/>
              <a:t>storing large volumes of data</a:t>
            </a:r>
          </a:p>
          <a:p>
            <a:pPr lvl="1"/>
            <a:r>
              <a:rPr lang="en-US" altLang="en-US" sz="2800" dirty="0"/>
              <a:t>processing time-consuming decision-support queries</a:t>
            </a:r>
          </a:p>
          <a:p>
            <a:pPr lvl="1"/>
            <a:r>
              <a:rPr lang="en-US" altLang="en-US" sz="2800" dirty="0"/>
              <a:t>providing high throughput for transaction processing </a:t>
            </a:r>
          </a:p>
          <a:p>
            <a:endParaRPr lang="en-US" dirty="0"/>
          </a:p>
          <a:p>
            <a:r>
              <a:rPr lang="en-US" sz="2800" dirty="0"/>
              <a:t>With all these we are moving towards performance improvement </a:t>
            </a:r>
          </a:p>
        </p:txBody>
      </p:sp>
      <p:sp>
        <p:nvSpPr>
          <p:cNvPr id="4" name="Slide Number Placeholder 3"/>
          <p:cNvSpPr>
            <a:spLocks noGrp="1"/>
          </p:cNvSpPr>
          <p:nvPr>
            <p:ph type="sldNum" sz="quarter" idx="12"/>
          </p:nvPr>
        </p:nvSpPr>
        <p:spPr/>
        <p:txBody>
          <a:bodyPr/>
          <a:lstStyle/>
          <a:p>
            <a:fld id="{B50E8914-3A3C-4712-9D59-CE111BB10161}" type="slidenum">
              <a:rPr lang="en-US" smtClean="0"/>
              <a:pPr/>
              <a:t>6</a:t>
            </a:fld>
            <a:endParaRPr lang="en-US"/>
          </a:p>
        </p:txBody>
      </p:sp>
    </p:spTree>
    <p:extLst>
      <p:ext uri="{BB962C8B-B14F-4D97-AF65-F5344CB8AC3E}">
        <p14:creationId xmlns:p14="http://schemas.microsoft.com/office/powerpoint/2010/main" xmlns="" val="40468157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330200"/>
            <a:ext cx="10485120" cy="1407160"/>
          </a:xfrm>
        </p:spPr>
        <p:txBody>
          <a:bodyPr>
            <a:normAutofit/>
          </a:bodyPr>
          <a:lstStyle/>
          <a:p>
            <a:r>
              <a:rPr lang="en-US" sz="4000" dirty="0">
                <a:effectLst>
                  <a:outerShdw blurRad="38100" dist="38100" dir="2700000" algn="tl">
                    <a:srgbClr val="000000"/>
                  </a:outerShdw>
                </a:effectLst>
              </a:rPr>
              <a:t>Partitioned Join operation in parallel databases</a:t>
            </a:r>
          </a:p>
        </p:txBody>
      </p:sp>
      <p:sp>
        <p:nvSpPr>
          <p:cNvPr id="3" name="Slide Number Placeholder 2"/>
          <p:cNvSpPr>
            <a:spLocks noGrp="1"/>
          </p:cNvSpPr>
          <p:nvPr>
            <p:ph type="sldNum" sz="quarter" idx="12"/>
          </p:nvPr>
        </p:nvSpPr>
        <p:spPr/>
        <p:txBody>
          <a:bodyPr/>
          <a:lstStyle/>
          <a:p>
            <a:fld id="{B50E8914-3A3C-4712-9D59-CE111BB10161}" type="slidenum">
              <a:rPr lang="en-US" smtClean="0"/>
              <a:pPr/>
              <a:t>60</a:t>
            </a:fld>
            <a:endParaRPr lang="en-US"/>
          </a:p>
        </p:txBody>
      </p:sp>
      <p:sp>
        <p:nvSpPr>
          <p:cNvPr id="5" name="Rectangle 3"/>
          <p:cNvSpPr txBox="1">
            <a:spLocks noChangeArrowheads="1"/>
          </p:cNvSpPr>
          <p:nvPr/>
        </p:nvSpPr>
        <p:spPr>
          <a:xfrm>
            <a:off x="1371600" y="1845734"/>
            <a:ext cx="9784080" cy="28786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b="1" dirty="0" err="1"/>
              <a:t>Intraoperation</a:t>
            </a:r>
            <a:r>
              <a:rPr lang="en-US" altLang="en-US" b="1" dirty="0"/>
              <a:t> Parallelism</a:t>
            </a:r>
          </a:p>
          <a:p>
            <a:endParaRPr lang="en-US" altLang="en-US" b="1" dirty="0"/>
          </a:p>
          <a:p>
            <a:pPr lvl="1">
              <a:buFont typeface="Wingdings" panose="05000000000000000000" pitchFamily="2" charset="2"/>
              <a:buChar char="q"/>
            </a:pPr>
            <a:r>
              <a:rPr lang="en-US" altLang="en-US" dirty="0"/>
              <a:t> Each individual operation in a query is parallelized </a:t>
            </a:r>
          </a:p>
          <a:p>
            <a:pPr lvl="1">
              <a:buFont typeface="Wingdings" panose="05000000000000000000" pitchFamily="2" charset="2"/>
              <a:buChar char="q"/>
            </a:pPr>
            <a:r>
              <a:rPr lang="en-US" altLang="en-US" dirty="0"/>
              <a:t> Example parallel sort, parallel search, parallel Join</a:t>
            </a:r>
          </a:p>
          <a:p>
            <a:pPr lvl="1">
              <a:buFont typeface="Wingdings" panose="05000000000000000000" pitchFamily="2" charset="2"/>
              <a:buChar char="q"/>
            </a:pPr>
            <a:r>
              <a:rPr lang="en-US" altLang="en-US" dirty="0"/>
              <a:t> A single operation Join is parallelized </a:t>
            </a:r>
          </a:p>
          <a:p>
            <a:r>
              <a:rPr lang="en-US" altLang="en-US" b="1" dirty="0"/>
              <a:t> </a:t>
            </a:r>
          </a:p>
        </p:txBody>
      </p:sp>
    </p:spTree>
    <p:extLst>
      <p:ext uri="{BB962C8B-B14F-4D97-AF65-F5344CB8AC3E}">
        <p14:creationId xmlns:p14="http://schemas.microsoft.com/office/powerpoint/2010/main" xmlns="" val="40125331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61</a:t>
            </a:fld>
            <a:endParaRPr lang="en-US"/>
          </a:p>
        </p:txBody>
      </p:sp>
      <p:sp>
        <p:nvSpPr>
          <p:cNvPr id="4" name="Up Arrow 3"/>
          <p:cNvSpPr/>
          <p:nvPr/>
        </p:nvSpPr>
        <p:spPr>
          <a:xfrm>
            <a:off x="5168900" y="6271909"/>
            <a:ext cx="330200" cy="457200"/>
          </a:xfrm>
          <a:prstGeom prst="upArrow">
            <a:avLst/>
          </a:prstGeom>
          <a:solidFill>
            <a:srgbClr val="E856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3" name="Picture 3" descr="C:\Users\dev\Desktop\p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31875" y="1729772"/>
            <a:ext cx="10067925" cy="46646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434356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outerShdw blurRad="38100" dist="38100" dir="2700000" algn="tl">
                    <a:srgbClr val="000000"/>
                  </a:outerShdw>
                </a:effectLst>
              </a:rPr>
              <a:t>Parallel Join</a:t>
            </a:r>
          </a:p>
        </p:txBody>
      </p:sp>
      <p:sp>
        <p:nvSpPr>
          <p:cNvPr id="3" name="Slide Number Placeholder 2"/>
          <p:cNvSpPr>
            <a:spLocks noGrp="1"/>
          </p:cNvSpPr>
          <p:nvPr>
            <p:ph type="sldNum" sz="quarter" idx="12"/>
          </p:nvPr>
        </p:nvSpPr>
        <p:spPr/>
        <p:txBody>
          <a:bodyPr/>
          <a:lstStyle/>
          <a:p>
            <a:fld id="{B50E8914-3A3C-4712-9D59-CE111BB10161}" type="slidenum">
              <a:rPr lang="en-US" smtClean="0"/>
              <a:pPr/>
              <a:t>62</a:t>
            </a:fld>
            <a:endParaRPr lang="en-US"/>
          </a:p>
        </p:txBody>
      </p:sp>
      <p:pic>
        <p:nvPicPr>
          <p:cNvPr id="11267" name="Picture 3" descr="C:\Users\dev\Desktop\p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08101" y="1803400"/>
            <a:ext cx="9588500" cy="43047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838406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effectLst>
                  <a:outerShdw blurRad="38100" dist="38100" dir="2700000" algn="tl">
                    <a:srgbClr val="000000"/>
                  </a:outerShdw>
                </a:effectLst>
              </a:rPr>
              <a:t>Partitioned Join</a:t>
            </a:r>
          </a:p>
        </p:txBody>
      </p:sp>
      <p:sp>
        <p:nvSpPr>
          <p:cNvPr id="3" name="Slide Number Placeholder 2"/>
          <p:cNvSpPr>
            <a:spLocks noGrp="1"/>
          </p:cNvSpPr>
          <p:nvPr>
            <p:ph type="sldNum" sz="quarter" idx="12"/>
          </p:nvPr>
        </p:nvSpPr>
        <p:spPr/>
        <p:txBody>
          <a:bodyPr/>
          <a:lstStyle/>
          <a:p>
            <a:fld id="{B50E8914-3A3C-4712-9D59-CE111BB10161}" type="slidenum">
              <a:rPr lang="en-US" smtClean="0"/>
              <a:pPr/>
              <a:t>63</a:t>
            </a:fld>
            <a:endParaRPr lang="en-US"/>
          </a:p>
        </p:txBody>
      </p:sp>
      <p:pic>
        <p:nvPicPr>
          <p:cNvPr id="12290" name="Picture 2" descr="C:\Users\dev\Desktop\p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1" y="1923187"/>
            <a:ext cx="10210800" cy="38473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652429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Partitioned Join</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64</a:t>
            </a:fld>
            <a:endParaRPr lang="en-US"/>
          </a:p>
        </p:txBody>
      </p:sp>
      <p:pic>
        <p:nvPicPr>
          <p:cNvPr id="13314" name="Picture 2" descr="C:\Users\dev\Desktop\p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58851" y="1782256"/>
            <a:ext cx="10483850" cy="438518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0837373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Partitioned Join</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65</a:t>
            </a:fld>
            <a:endParaRPr lang="en-US"/>
          </a:p>
        </p:txBody>
      </p:sp>
      <p:pic>
        <p:nvPicPr>
          <p:cNvPr id="14338" name="Picture 2" descr="C:\Users\dev\Desktop\p7.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46151" y="1848106"/>
            <a:ext cx="10420349" cy="381768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384424" y="6244104"/>
            <a:ext cx="6096000" cy="538609"/>
          </a:xfrm>
          <a:prstGeom prst="rect">
            <a:avLst/>
          </a:prstGeom>
        </p:spPr>
        <p:txBody>
          <a:bodyPr>
            <a:spAutoFit/>
          </a:bodyPr>
          <a:lstStyle/>
          <a:p>
            <a:r>
              <a:rPr lang="en-US" dirty="0"/>
              <a:t/>
            </a:r>
            <a:br>
              <a:rPr lang="en-US" dirty="0"/>
            </a:br>
            <a:r>
              <a:rPr lang="en-IN" sz="1100" dirty="0">
                <a:solidFill>
                  <a:schemeClr val="bg1"/>
                </a:solidFill>
              </a:rPr>
              <a:t>Content </a:t>
            </a:r>
            <a:r>
              <a:rPr lang="en-IN" altLang="en-US" sz="1100" dirty="0">
                <a:solidFill>
                  <a:schemeClr val="bg1"/>
                </a:solidFill>
              </a:rPr>
              <a:t>Sources: </a:t>
            </a:r>
            <a:r>
              <a:rPr lang="en-US" sz="1100" dirty="0" smtClean="0">
                <a:solidFill>
                  <a:schemeClr val="bg1"/>
                </a:solidFill>
              </a:rPr>
              <a:t>WIT </a:t>
            </a:r>
            <a:r>
              <a:rPr lang="en-US" sz="1100" dirty="0" err="1">
                <a:solidFill>
                  <a:schemeClr val="bg1"/>
                </a:solidFill>
              </a:rPr>
              <a:t>Solapur</a:t>
            </a:r>
            <a:r>
              <a:rPr lang="en-US" sz="1100" dirty="0">
                <a:solidFill>
                  <a:schemeClr val="bg1"/>
                </a:solidFill>
              </a:rPr>
              <a:t> - Professional Learning Community</a:t>
            </a:r>
          </a:p>
        </p:txBody>
      </p:sp>
    </p:spTree>
    <p:extLst>
      <p:ext uri="{BB962C8B-B14F-4D97-AF65-F5344CB8AC3E}">
        <p14:creationId xmlns:p14="http://schemas.microsoft.com/office/powerpoint/2010/main" xmlns="" val="35768567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Partitioned Join</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66</a:t>
            </a:fld>
            <a:endParaRPr lang="en-US"/>
          </a:p>
        </p:txBody>
      </p:sp>
      <p:pic>
        <p:nvPicPr>
          <p:cNvPr id="15362" name="Picture 2" descr="C:\Users\dev\Desktop\p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74899" y="1860459"/>
            <a:ext cx="8001001" cy="451335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406091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625" y="299303"/>
            <a:ext cx="10058400" cy="1450757"/>
          </a:xfrm>
        </p:spPr>
        <p:txBody>
          <a:bodyPr>
            <a:normAutofit/>
          </a:bodyPr>
          <a:lstStyle/>
          <a:p>
            <a:r>
              <a:rPr lang="en-US" sz="4000" dirty="0">
                <a:effectLst>
                  <a:outerShdw blurRad="38100" dist="38100" dir="2700000" algn="tl">
                    <a:srgbClr val="000000"/>
                  </a:outerShdw>
                </a:effectLst>
              </a:rPr>
              <a:t>Example : Partitioned Join</a:t>
            </a:r>
          </a:p>
        </p:txBody>
      </p:sp>
      <p:sp>
        <p:nvSpPr>
          <p:cNvPr id="3" name="Slide Number Placeholder 2"/>
          <p:cNvSpPr>
            <a:spLocks noGrp="1"/>
          </p:cNvSpPr>
          <p:nvPr>
            <p:ph type="sldNum" sz="quarter" idx="12"/>
          </p:nvPr>
        </p:nvSpPr>
        <p:spPr/>
        <p:txBody>
          <a:bodyPr/>
          <a:lstStyle/>
          <a:p>
            <a:fld id="{B50E8914-3A3C-4712-9D59-CE111BB10161}" type="slidenum">
              <a:rPr lang="en-US" smtClean="0"/>
              <a:pPr/>
              <a:t>67</a:t>
            </a:fld>
            <a:endParaRPr lang="en-US"/>
          </a:p>
        </p:txBody>
      </p:sp>
      <p:pic>
        <p:nvPicPr>
          <p:cNvPr id="6146" name="Picture 2" descr="C:\Users\dev\Desktop\p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58851" y="2340161"/>
            <a:ext cx="10267949" cy="275730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98478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Example</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68</a:t>
            </a:fld>
            <a:endParaRPr lang="en-US"/>
          </a:p>
        </p:txBody>
      </p:sp>
      <p:pic>
        <p:nvPicPr>
          <p:cNvPr id="7170" name="Picture 2" descr="C:\Users\dev\Desktop\p7.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57275" y="1947294"/>
            <a:ext cx="10182225" cy="407409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305323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effectLst>
                  <a:outerShdw blurRad="38100" dist="38100" dir="2700000" algn="tl">
                    <a:srgbClr val="000000"/>
                  </a:outerShdw>
                </a:effectLst>
              </a:rPr>
              <a:t>1. Partitioning</a:t>
            </a:r>
          </a:p>
        </p:txBody>
      </p:sp>
      <p:sp>
        <p:nvSpPr>
          <p:cNvPr id="3" name="Slide Number Placeholder 2"/>
          <p:cNvSpPr>
            <a:spLocks noGrp="1"/>
          </p:cNvSpPr>
          <p:nvPr>
            <p:ph type="sldNum" sz="quarter" idx="12"/>
          </p:nvPr>
        </p:nvSpPr>
        <p:spPr/>
        <p:txBody>
          <a:bodyPr/>
          <a:lstStyle/>
          <a:p>
            <a:fld id="{B50E8914-3A3C-4712-9D59-CE111BB10161}" type="slidenum">
              <a:rPr lang="en-US" smtClean="0"/>
              <a:pPr/>
              <a:t>69</a:t>
            </a:fld>
            <a:endParaRPr lang="en-US"/>
          </a:p>
        </p:txBody>
      </p:sp>
      <p:pic>
        <p:nvPicPr>
          <p:cNvPr id="8194" name="Picture 2" descr="C:\Users\dev\Desktop\p8.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33639" y="1823110"/>
            <a:ext cx="4995861" cy="459197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3"/>
          <p:cNvSpPr txBox="1">
            <a:spLocks noChangeArrowheads="1"/>
          </p:cNvSpPr>
          <p:nvPr/>
        </p:nvSpPr>
        <p:spPr>
          <a:xfrm>
            <a:off x="7393580" y="2125980"/>
            <a:ext cx="4428306" cy="19931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b="1" dirty="0"/>
              <a:t>Partitioned Table </a:t>
            </a:r>
          </a:p>
          <a:p>
            <a:r>
              <a:rPr lang="en-US" altLang="en-US" b="1" dirty="0"/>
              <a:t>No. of Partitions: 2 </a:t>
            </a:r>
          </a:p>
          <a:p>
            <a:r>
              <a:rPr lang="en-US" altLang="en-US" b="1" dirty="0"/>
              <a:t>Partitioning Technique: Hash Partitioning</a:t>
            </a:r>
          </a:p>
        </p:txBody>
      </p:sp>
    </p:spTree>
    <p:extLst>
      <p:ext uri="{BB962C8B-B14F-4D97-AF65-F5344CB8AC3E}">
        <p14:creationId xmlns:p14="http://schemas.microsoft.com/office/powerpoint/2010/main" xmlns="" val="1459912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pPr>
              <a:defRPr/>
            </a:pPr>
            <a:r>
              <a:rPr lang="en-US" sz="4300" dirty="0">
                <a:effectLst>
                  <a:outerShdw blurRad="38100" dist="38100" dir="2700000" algn="tl">
                    <a:srgbClr val="000000"/>
                  </a:outerShdw>
                </a:effectLst>
              </a:rPr>
              <a:t>Parallelism in Databases</a:t>
            </a:r>
          </a:p>
        </p:txBody>
      </p:sp>
      <p:sp>
        <p:nvSpPr>
          <p:cNvPr id="21507" name="Rectangle 3"/>
          <p:cNvSpPr>
            <a:spLocks noGrp="1" noChangeArrowheads="1"/>
          </p:cNvSpPr>
          <p:nvPr>
            <p:ph type="body" idx="4294967295"/>
          </p:nvPr>
        </p:nvSpPr>
        <p:spPr>
          <a:xfrm>
            <a:off x="1097280" y="1845734"/>
            <a:ext cx="10126980" cy="4497916"/>
          </a:xfrm>
        </p:spPr>
        <p:txBody>
          <a:bodyPr/>
          <a:lstStyle/>
          <a:p>
            <a:r>
              <a:rPr lang="en-US" altLang="en-US" dirty="0"/>
              <a:t>Data can be partitioned across multiple disks for parallel I/O.</a:t>
            </a:r>
          </a:p>
          <a:p>
            <a:endParaRPr lang="en-US" altLang="en-US" dirty="0"/>
          </a:p>
          <a:p>
            <a:endParaRPr lang="en-US" altLang="en-US" dirty="0"/>
          </a:p>
          <a:p>
            <a:endParaRPr lang="en-US" altLang="en-US" dirty="0"/>
          </a:p>
        </p:txBody>
      </p:sp>
      <p:pic>
        <p:nvPicPr>
          <p:cNvPr id="2052" name="Picture 4" descr="C:\Users\dev\Desktop\c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28179" y="2479753"/>
            <a:ext cx="5878512" cy="27054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974644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outerShdw blurRad="38100" dist="38100" dir="2700000" algn="tl">
                    <a:srgbClr val="000000"/>
                  </a:outerShdw>
                </a:effectLst>
              </a:rPr>
              <a:t>1. Partitioning</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70</a:t>
            </a:fld>
            <a:endParaRPr lang="en-US"/>
          </a:p>
        </p:txBody>
      </p:sp>
      <p:pic>
        <p:nvPicPr>
          <p:cNvPr id="9218" name="Picture 2" descr="C:\Users\dev\Desktop\p9.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71601" y="1816100"/>
            <a:ext cx="9327223" cy="413861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3"/>
          <p:cNvSpPr txBox="1">
            <a:spLocks noChangeArrowheads="1"/>
          </p:cNvSpPr>
          <p:nvPr/>
        </p:nvSpPr>
        <p:spPr>
          <a:xfrm>
            <a:off x="1651000" y="6045201"/>
            <a:ext cx="9753600" cy="304799"/>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b="1" dirty="0"/>
              <a:t>Partitioned Table  : No. of Partitions: 2 , Partitioning Technique: Hash Partitioning</a:t>
            </a:r>
          </a:p>
        </p:txBody>
      </p:sp>
    </p:spTree>
    <p:extLst>
      <p:ext uri="{BB962C8B-B14F-4D97-AF65-F5344CB8AC3E}">
        <p14:creationId xmlns:p14="http://schemas.microsoft.com/office/powerpoint/2010/main" xmlns="" val="74135877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outerShdw blurRad="38100" dist="38100" dir="2700000" algn="tl">
                    <a:srgbClr val="000000"/>
                  </a:outerShdw>
                </a:effectLst>
              </a:rPr>
              <a:t>2. Parallel Join</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71</a:t>
            </a:fld>
            <a:endParaRPr lang="en-US"/>
          </a:p>
        </p:txBody>
      </p:sp>
      <p:pic>
        <p:nvPicPr>
          <p:cNvPr id="10242" name="Picture 2" descr="C:\Users\dev\Desktop\p1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54101" y="1912116"/>
            <a:ext cx="10210800" cy="36838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560403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outerShdw blurRad="38100" dist="38100" dir="2700000" algn="tl">
                    <a:srgbClr val="000000"/>
                  </a:outerShdw>
                </a:effectLst>
              </a:rPr>
              <a:t>3. Result</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72</a:t>
            </a:fld>
            <a:endParaRPr lang="en-US"/>
          </a:p>
        </p:txBody>
      </p:sp>
      <p:pic>
        <p:nvPicPr>
          <p:cNvPr id="11266" name="Picture 2" descr="C:\Users\dev\Desktop\p10.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25549" y="2235200"/>
            <a:ext cx="9803549" cy="36083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290463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Fragment-and-Replicate Join</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73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91590" y="1843009"/>
            <a:ext cx="9864090" cy="4511358"/>
          </a:xfrm>
          <a:prstGeom prst="rect">
            <a:avLst/>
          </a:prstGeom>
        </p:spPr>
      </p:pic>
    </p:spTree>
    <p:extLst>
      <p:ext uri="{BB962C8B-B14F-4D97-AF65-F5344CB8AC3E}">
        <p14:creationId xmlns:p14="http://schemas.microsoft.com/office/powerpoint/2010/main" xmlns="" val="11386825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pPr>
              <a:defRPr/>
            </a:pPr>
            <a:r>
              <a:rPr lang="en-US" dirty="0">
                <a:effectLst>
                  <a:outerShdw blurRad="38100" dist="38100" dir="2700000" algn="tl">
                    <a:srgbClr val="000000"/>
                  </a:outerShdw>
                </a:effectLst>
              </a:rPr>
              <a:t>Fragment-and-Replicate Join</a:t>
            </a:r>
          </a:p>
        </p:txBody>
      </p:sp>
      <p:sp>
        <p:nvSpPr>
          <p:cNvPr id="64515" name="Rectangle 3"/>
          <p:cNvSpPr>
            <a:spLocks noGrp="1" noChangeArrowheads="1"/>
          </p:cNvSpPr>
          <p:nvPr>
            <p:ph type="body" idx="4294967295"/>
          </p:nvPr>
        </p:nvSpPr>
        <p:spPr>
          <a:xfrm>
            <a:off x="1062992" y="1939608"/>
            <a:ext cx="10215033" cy="3783012"/>
          </a:xfrm>
        </p:spPr>
        <p:txBody>
          <a:bodyPr>
            <a:normAutofit/>
          </a:bodyPr>
          <a:lstStyle/>
          <a:p>
            <a:pPr>
              <a:lnSpc>
                <a:spcPct val="90000"/>
              </a:lnSpc>
            </a:pPr>
            <a:r>
              <a:rPr lang="en-US" altLang="en-US" sz="2400" dirty="0"/>
              <a:t>Partitioning not possible for some join conditions </a:t>
            </a:r>
          </a:p>
          <a:p>
            <a:pPr lvl="1">
              <a:lnSpc>
                <a:spcPct val="90000"/>
              </a:lnSpc>
            </a:pPr>
            <a:r>
              <a:rPr lang="en-US" altLang="en-US" sz="2400" dirty="0">
                <a:solidFill>
                  <a:srgbClr val="FF00FF"/>
                </a:solidFill>
              </a:rPr>
              <a:t>E.g., non-equijoin conditions, such as </a:t>
            </a:r>
            <a:r>
              <a:rPr lang="en-US" altLang="en-US" sz="2400" dirty="0" err="1">
                <a:solidFill>
                  <a:srgbClr val="FF00FF"/>
                </a:solidFill>
              </a:rPr>
              <a:t>r.A</a:t>
            </a:r>
            <a:r>
              <a:rPr lang="en-US" altLang="en-US" sz="2400" dirty="0">
                <a:solidFill>
                  <a:srgbClr val="FF00FF"/>
                </a:solidFill>
              </a:rPr>
              <a:t> &gt; </a:t>
            </a:r>
            <a:r>
              <a:rPr lang="en-US" altLang="en-US" sz="2400" dirty="0" err="1">
                <a:solidFill>
                  <a:srgbClr val="FF00FF"/>
                </a:solidFill>
              </a:rPr>
              <a:t>s.B</a:t>
            </a:r>
            <a:r>
              <a:rPr lang="en-US" altLang="en-US" sz="2400" dirty="0"/>
              <a:t>.</a:t>
            </a:r>
          </a:p>
          <a:p>
            <a:pPr lvl="1">
              <a:lnSpc>
                <a:spcPct val="90000"/>
              </a:lnSpc>
            </a:pPr>
            <a:endParaRPr lang="en-US" altLang="en-US" sz="2400" dirty="0"/>
          </a:p>
          <a:p>
            <a:pPr lvl="1">
              <a:lnSpc>
                <a:spcPct val="90000"/>
              </a:lnSpc>
            </a:pPr>
            <a:r>
              <a:rPr lang="en-US" altLang="en-US" sz="2400" dirty="0"/>
              <a:t>Condition is established using all comparison operators </a:t>
            </a:r>
          </a:p>
          <a:p>
            <a:pPr marL="201168" lvl="1" indent="0">
              <a:lnSpc>
                <a:spcPct val="90000"/>
              </a:lnSpc>
              <a:buNone/>
            </a:pPr>
            <a:r>
              <a:rPr lang="en-US" altLang="en-US" sz="2400" dirty="0"/>
              <a:t>    </a:t>
            </a:r>
            <a:r>
              <a:rPr lang="en-US" altLang="en-US" sz="2400" b="1" dirty="0">
                <a:solidFill>
                  <a:srgbClr val="000099"/>
                </a:solidFill>
              </a:rPr>
              <a:t>except the equal (=) operator Like !=, &gt;=, &lt;=, &lt;&gt;</a:t>
            </a:r>
          </a:p>
          <a:p>
            <a:pPr lvl="1">
              <a:lnSpc>
                <a:spcPct val="90000"/>
              </a:lnSpc>
            </a:pPr>
            <a:endParaRPr lang="en-US" altLang="en-US" dirty="0"/>
          </a:p>
        </p:txBody>
      </p:sp>
    </p:spTree>
    <p:extLst>
      <p:ext uri="{BB962C8B-B14F-4D97-AF65-F5344CB8AC3E}">
        <p14:creationId xmlns:p14="http://schemas.microsoft.com/office/powerpoint/2010/main" xmlns="" val="42059277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Fragment-and-Replicate Join</a:t>
            </a:r>
            <a:endParaRPr lang="en-US" dirty="0"/>
          </a:p>
        </p:txBody>
      </p:sp>
      <p:sp>
        <p:nvSpPr>
          <p:cNvPr id="3" name="Slide Number Placeholder 2"/>
          <p:cNvSpPr>
            <a:spLocks noGrp="1"/>
          </p:cNvSpPr>
          <p:nvPr>
            <p:ph type="sldNum" sz="quarter" idx="12"/>
          </p:nvPr>
        </p:nvSpPr>
        <p:spPr/>
        <p:txBody>
          <a:bodyPr/>
          <a:lstStyle/>
          <a:p>
            <a:fld id="{B50E8914-3A3C-4712-9D59-CE111BB10161}" type="slidenum">
              <a:rPr lang="en-US" smtClean="0"/>
              <a:pPr/>
              <a:t>75</a:t>
            </a:fld>
            <a:endParaRPr lang="en-US"/>
          </a:p>
        </p:txBody>
      </p:sp>
      <p:sp>
        <p:nvSpPr>
          <p:cNvPr id="4" name="Rectangle 3"/>
          <p:cNvSpPr/>
          <p:nvPr/>
        </p:nvSpPr>
        <p:spPr>
          <a:xfrm>
            <a:off x="1244600" y="1844239"/>
            <a:ext cx="10083799" cy="3416320"/>
          </a:xfrm>
          <a:prstGeom prst="rect">
            <a:avLst/>
          </a:prstGeom>
        </p:spPr>
        <p:txBody>
          <a:bodyPr wrap="square">
            <a:spAutoFit/>
          </a:bodyPr>
          <a:lstStyle/>
          <a:p>
            <a:pPr>
              <a:lnSpc>
                <a:spcPct val="90000"/>
              </a:lnSpc>
            </a:pPr>
            <a:r>
              <a:rPr lang="en-US" altLang="en-US" sz="3200" dirty="0"/>
              <a:t>Example query: </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sz="3200" dirty="0"/>
              <a:t>For joins were partitioning is not applicable, parallelization  can be accomplished by </a:t>
            </a:r>
            <a:r>
              <a:rPr lang="en-US" altLang="en-US" sz="3200" b="1" dirty="0">
                <a:solidFill>
                  <a:srgbClr val="000099"/>
                </a:solidFill>
              </a:rPr>
              <a:t>fragment and replicate</a:t>
            </a:r>
            <a:r>
              <a:rPr lang="en-US" altLang="en-US" sz="3200" dirty="0"/>
              <a:t> technique</a:t>
            </a:r>
          </a:p>
        </p:txBody>
      </p:sp>
      <p:pic>
        <p:nvPicPr>
          <p:cNvPr id="2052" name="Picture 4" descr="C:\Users\dev\Desktop\p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00199" y="2478851"/>
            <a:ext cx="9137650" cy="14859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125141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76</a:t>
            </a:fld>
            <a:endParaRPr lang="en-US"/>
          </a:p>
        </p:txBody>
      </p:sp>
      <p:sp>
        <p:nvSpPr>
          <p:cNvPr id="4" name="Rectangle 3"/>
          <p:cNvSpPr/>
          <p:nvPr/>
        </p:nvSpPr>
        <p:spPr>
          <a:xfrm>
            <a:off x="1536700" y="1968501"/>
            <a:ext cx="9245600" cy="3194721"/>
          </a:xfrm>
          <a:prstGeom prst="rect">
            <a:avLst/>
          </a:prstGeom>
        </p:spPr>
        <p:txBody>
          <a:bodyPr wrap="square">
            <a:spAutoFit/>
          </a:bodyPr>
          <a:lstStyle/>
          <a:p>
            <a:pPr>
              <a:lnSpc>
                <a:spcPct val="90000"/>
              </a:lnSpc>
            </a:pPr>
            <a:r>
              <a:rPr lang="en-US" altLang="en-US" sz="3200" dirty="0"/>
              <a:t>Special case – </a:t>
            </a:r>
            <a:r>
              <a:rPr lang="en-US" altLang="en-US" sz="3200" b="1" dirty="0">
                <a:solidFill>
                  <a:srgbClr val="000099"/>
                </a:solidFill>
              </a:rPr>
              <a:t>asymmetric fragment-and-replicate</a:t>
            </a:r>
            <a:r>
              <a:rPr lang="en-US" altLang="en-US" sz="3200" dirty="0"/>
              <a:t>:</a:t>
            </a:r>
          </a:p>
          <a:p>
            <a:pPr marL="914400" lvl="1" indent="-457200">
              <a:lnSpc>
                <a:spcPct val="90000"/>
              </a:lnSpc>
              <a:buFont typeface="Wingdings" panose="05000000000000000000" pitchFamily="2" charset="2"/>
              <a:buChar char="q"/>
            </a:pPr>
            <a:r>
              <a:rPr lang="en-US" altLang="en-US" sz="3200" dirty="0">
                <a:solidFill>
                  <a:srgbClr val="FF00FF"/>
                </a:solidFill>
              </a:rPr>
              <a:t>One of the relations, say </a:t>
            </a:r>
            <a:r>
              <a:rPr lang="en-US" altLang="en-US" sz="3200" i="1" dirty="0">
                <a:solidFill>
                  <a:srgbClr val="FF00FF"/>
                </a:solidFill>
              </a:rPr>
              <a:t>r</a:t>
            </a:r>
            <a:r>
              <a:rPr lang="en-US" altLang="en-US" sz="3200" dirty="0">
                <a:solidFill>
                  <a:srgbClr val="FF00FF"/>
                </a:solidFill>
              </a:rPr>
              <a:t>, is partitioned; </a:t>
            </a:r>
          </a:p>
          <a:p>
            <a:pPr marL="914400" lvl="1" indent="-457200">
              <a:lnSpc>
                <a:spcPct val="90000"/>
              </a:lnSpc>
              <a:buFont typeface="Wingdings" panose="05000000000000000000" pitchFamily="2" charset="2"/>
              <a:buChar char="q"/>
            </a:pPr>
            <a:r>
              <a:rPr lang="en-US" altLang="en-US" sz="3200" dirty="0">
                <a:solidFill>
                  <a:srgbClr val="FF00FF"/>
                </a:solidFill>
              </a:rPr>
              <a:t>any partitioning technique can be used.</a:t>
            </a:r>
          </a:p>
          <a:p>
            <a:pPr marL="914400" lvl="1" indent="-457200">
              <a:lnSpc>
                <a:spcPct val="90000"/>
              </a:lnSpc>
              <a:buFont typeface="Wingdings" panose="05000000000000000000" pitchFamily="2" charset="2"/>
              <a:buChar char="q"/>
            </a:pPr>
            <a:r>
              <a:rPr lang="en-US" altLang="en-US" sz="3200" dirty="0">
                <a:solidFill>
                  <a:srgbClr val="FF00FF"/>
                </a:solidFill>
              </a:rPr>
              <a:t>The other relation, </a:t>
            </a:r>
            <a:r>
              <a:rPr lang="en-US" altLang="en-US" sz="3200" i="1" dirty="0">
                <a:solidFill>
                  <a:srgbClr val="FF00FF"/>
                </a:solidFill>
              </a:rPr>
              <a:t>s</a:t>
            </a:r>
            <a:r>
              <a:rPr lang="en-US" altLang="en-US" sz="3200" dirty="0">
                <a:solidFill>
                  <a:srgbClr val="FF00FF"/>
                </a:solidFill>
              </a:rPr>
              <a:t>, is replicated across all the processors.</a:t>
            </a:r>
          </a:p>
          <a:p>
            <a:pPr marL="914400" lvl="1" indent="-457200">
              <a:lnSpc>
                <a:spcPct val="90000"/>
              </a:lnSpc>
              <a:buFont typeface="Wingdings" panose="05000000000000000000" pitchFamily="2" charset="2"/>
              <a:buChar char="q"/>
            </a:pPr>
            <a:r>
              <a:rPr lang="en-US" altLang="en-US" sz="3200" dirty="0">
                <a:solidFill>
                  <a:srgbClr val="FF00FF"/>
                </a:solidFill>
              </a:rPr>
              <a:t>Processor </a:t>
            </a:r>
            <a:r>
              <a:rPr lang="en-US" altLang="en-US" sz="3200" i="1" dirty="0">
                <a:solidFill>
                  <a:srgbClr val="FF00FF"/>
                </a:solidFill>
              </a:rPr>
              <a:t>P</a:t>
            </a:r>
            <a:r>
              <a:rPr lang="en-US" altLang="en-US" sz="3200" i="1" baseline="-25000" dirty="0">
                <a:solidFill>
                  <a:srgbClr val="FF00FF"/>
                </a:solidFill>
              </a:rPr>
              <a:t>i</a:t>
            </a:r>
            <a:r>
              <a:rPr lang="en-US" altLang="en-US" sz="3200" i="1" dirty="0">
                <a:solidFill>
                  <a:srgbClr val="FF00FF"/>
                </a:solidFill>
              </a:rPr>
              <a:t> </a:t>
            </a:r>
            <a:r>
              <a:rPr lang="en-US" altLang="en-US" sz="3200" dirty="0">
                <a:solidFill>
                  <a:srgbClr val="FF00FF"/>
                </a:solidFill>
              </a:rPr>
              <a:t>then locally computes the join of </a:t>
            </a:r>
            <a:r>
              <a:rPr lang="en-US" altLang="en-US" sz="3200" i="1" dirty="0" err="1">
                <a:solidFill>
                  <a:srgbClr val="FF00FF"/>
                </a:solidFill>
              </a:rPr>
              <a:t>r</a:t>
            </a:r>
            <a:r>
              <a:rPr lang="en-US" altLang="en-US" sz="3200" i="1" baseline="-25000" dirty="0" err="1">
                <a:solidFill>
                  <a:srgbClr val="FF00FF"/>
                </a:solidFill>
              </a:rPr>
              <a:t>i</a:t>
            </a:r>
            <a:r>
              <a:rPr lang="en-US" altLang="en-US" sz="3200" i="1" dirty="0">
                <a:solidFill>
                  <a:srgbClr val="FF00FF"/>
                </a:solidFill>
              </a:rPr>
              <a:t> </a:t>
            </a:r>
            <a:r>
              <a:rPr lang="en-US" altLang="en-US" sz="3200" dirty="0">
                <a:solidFill>
                  <a:srgbClr val="FF00FF"/>
                </a:solidFill>
              </a:rPr>
              <a:t>with all of s using any join technique.</a:t>
            </a:r>
          </a:p>
        </p:txBody>
      </p:sp>
    </p:spTree>
    <p:extLst>
      <p:ext uri="{BB962C8B-B14F-4D97-AF65-F5344CB8AC3E}">
        <p14:creationId xmlns:p14="http://schemas.microsoft.com/office/powerpoint/2010/main" xmlns="" val="30907503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14400" y="899160"/>
            <a:ext cx="10769600" cy="609600"/>
          </a:xfrm>
        </p:spPr>
        <p:txBody>
          <a:bodyPr>
            <a:noAutofit/>
          </a:bodyPr>
          <a:lstStyle/>
          <a:p>
            <a:pPr>
              <a:defRPr/>
            </a:pPr>
            <a:r>
              <a:rPr lang="en-US" sz="4400" dirty="0">
                <a:effectLst>
                  <a:outerShdw blurRad="38100" dist="38100" dir="2700000" algn="tl">
                    <a:srgbClr val="000000"/>
                  </a:outerShdw>
                </a:effectLst>
              </a:rPr>
              <a:t>Depiction of Fragment-and-Replicate Joins</a:t>
            </a:r>
          </a:p>
        </p:txBody>
      </p:sp>
      <p:pic>
        <p:nvPicPr>
          <p:cNvPr id="66563"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85951" y="1570845"/>
            <a:ext cx="7727949" cy="4735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7684079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50E8914-3A3C-4712-9D59-CE111BB10161}" type="slidenum">
              <a:rPr lang="en-US" smtClean="0"/>
              <a:pPr/>
              <a:t>78</a:t>
            </a:fld>
            <a:endParaRPr lang="en-US"/>
          </a:p>
        </p:txBody>
      </p:sp>
      <p:pic>
        <p:nvPicPr>
          <p:cNvPr id="3074" name="Picture 2" descr="C:\Users\dev\Desktop\p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0425" y="1595438"/>
            <a:ext cx="7726363" cy="473392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2"/>
          <p:cNvSpPr>
            <a:spLocks noGrp="1" noChangeArrowheads="1"/>
          </p:cNvSpPr>
          <p:nvPr>
            <p:ph type="title"/>
          </p:nvPr>
        </p:nvSpPr>
        <p:spPr>
          <a:xfrm>
            <a:off x="914400" y="899160"/>
            <a:ext cx="10769600" cy="609600"/>
          </a:xfrm>
        </p:spPr>
        <p:txBody>
          <a:bodyPr>
            <a:noAutofit/>
          </a:bodyPr>
          <a:lstStyle/>
          <a:p>
            <a:pPr>
              <a:defRPr/>
            </a:pPr>
            <a:r>
              <a:rPr lang="en-US" sz="4400" dirty="0">
                <a:effectLst>
                  <a:outerShdw blurRad="38100" dist="38100" dir="2700000" algn="tl">
                    <a:srgbClr val="000000"/>
                  </a:outerShdw>
                </a:effectLst>
              </a:rPr>
              <a:t>Depiction of Fragment-and-Replicate Joins</a:t>
            </a:r>
          </a:p>
        </p:txBody>
      </p:sp>
    </p:spTree>
    <p:extLst>
      <p:ext uri="{BB962C8B-B14F-4D97-AF65-F5344CB8AC3E}">
        <p14:creationId xmlns:p14="http://schemas.microsoft.com/office/powerpoint/2010/main" xmlns="" val="32847003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50E8914-3A3C-4712-9D59-CE111BB10161}" type="slidenum">
              <a:rPr lang="en-US" smtClean="0"/>
              <a:pPr/>
              <a:t>79</a:t>
            </a:fld>
            <a:endParaRPr lang="en-US"/>
          </a:p>
        </p:txBody>
      </p:sp>
      <p:pic>
        <p:nvPicPr>
          <p:cNvPr id="4098" name="Picture 2" descr="C:\Users\dev\Desktop\p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32025" y="1608138"/>
            <a:ext cx="8050237" cy="493236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2"/>
          <p:cNvSpPr>
            <a:spLocks noGrp="1" noChangeArrowheads="1"/>
          </p:cNvSpPr>
          <p:nvPr>
            <p:ph type="title"/>
          </p:nvPr>
        </p:nvSpPr>
        <p:spPr>
          <a:xfrm>
            <a:off x="914400" y="899160"/>
            <a:ext cx="10769600" cy="609600"/>
          </a:xfrm>
        </p:spPr>
        <p:txBody>
          <a:bodyPr>
            <a:noAutofit/>
          </a:bodyPr>
          <a:lstStyle/>
          <a:p>
            <a:pPr>
              <a:defRPr/>
            </a:pPr>
            <a:r>
              <a:rPr lang="en-US" sz="4400" dirty="0">
                <a:effectLst>
                  <a:outerShdw blurRad="38100" dist="38100" dir="2700000" algn="tl">
                    <a:srgbClr val="000000"/>
                  </a:outerShdw>
                </a:effectLst>
              </a:rPr>
              <a:t>Depiction of Fragment-and-Replicate Joins</a:t>
            </a:r>
          </a:p>
        </p:txBody>
      </p:sp>
    </p:spTree>
    <p:extLst>
      <p:ext uri="{BB962C8B-B14F-4D97-AF65-F5344CB8AC3E}">
        <p14:creationId xmlns:p14="http://schemas.microsoft.com/office/powerpoint/2010/main" xmlns="" val="34560107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8</a:t>
            </a:fld>
            <a:endParaRPr lang="en-US"/>
          </a:p>
        </p:txBody>
      </p:sp>
      <p:sp>
        <p:nvSpPr>
          <p:cNvPr id="6" name="Rectangle 3"/>
          <p:cNvSpPr txBox="1">
            <a:spLocks noChangeArrowheads="1"/>
          </p:cNvSpPr>
          <p:nvPr/>
        </p:nvSpPr>
        <p:spPr>
          <a:xfrm>
            <a:off x="1097280" y="1845734"/>
            <a:ext cx="9966960" cy="38235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en-US" dirty="0"/>
              <a:t>Individual relational operations (e.g., sort, join, aggregation) can be executed in parallel</a:t>
            </a:r>
          </a:p>
        </p:txBody>
      </p:sp>
      <p:pic>
        <p:nvPicPr>
          <p:cNvPr id="3074" name="Picture 2" descr="C:\Users\dev\Desktop\C2.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98675" y="2651477"/>
            <a:ext cx="7433945" cy="34616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743776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pPr>
              <a:defRPr/>
            </a:pPr>
            <a:r>
              <a:rPr lang="en-US" sz="4400" dirty="0">
                <a:effectLst>
                  <a:outerShdw blurRad="38100" dist="38100" dir="2700000" algn="tl">
                    <a:srgbClr val="000000"/>
                  </a:outerShdw>
                </a:effectLst>
              </a:rPr>
              <a:t>Fragment-and-Replicate Join (Cont.)</a:t>
            </a:r>
          </a:p>
        </p:txBody>
      </p:sp>
      <p:sp>
        <p:nvSpPr>
          <p:cNvPr id="68611" name="Rectangle 3"/>
          <p:cNvSpPr>
            <a:spLocks noGrp="1" noChangeArrowheads="1"/>
          </p:cNvSpPr>
          <p:nvPr>
            <p:ph type="body" idx="4294967295"/>
          </p:nvPr>
        </p:nvSpPr>
        <p:spPr/>
        <p:txBody>
          <a:bodyPr/>
          <a:lstStyle/>
          <a:p>
            <a:r>
              <a:rPr lang="en-US" altLang="en-US" sz="2400" b="1" dirty="0">
                <a:solidFill>
                  <a:srgbClr val="FF00FF"/>
                </a:solidFill>
              </a:rPr>
              <a:t>General case: reduces the sizes of the relations at each processor.</a:t>
            </a:r>
          </a:p>
          <a:p>
            <a:pPr lvl="1"/>
            <a:r>
              <a:rPr lang="en-US" altLang="en-US" sz="2400" b="1" i="1" dirty="0">
                <a:solidFill>
                  <a:srgbClr val="1E09B7"/>
                </a:solidFill>
              </a:rPr>
              <a:t>r</a:t>
            </a:r>
            <a:r>
              <a:rPr lang="en-US" altLang="en-US" sz="2400" dirty="0"/>
              <a:t> is partitioned into </a:t>
            </a:r>
            <a:r>
              <a:rPr lang="en-US" altLang="en-US" sz="2400" b="1" dirty="0">
                <a:solidFill>
                  <a:srgbClr val="1E09B7"/>
                </a:solidFill>
              </a:rPr>
              <a:t>n</a:t>
            </a:r>
            <a:r>
              <a:rPr lang="en-US" altLang="en-US" sz="2400" dirty="0"/>
              <a:t> partitions, </a:t>
            </a:r>
            <a:r>
              <a:rPr lang="en-US" altLang="en-US" sz="2400" b="1" i="1" dirty="0">
                <a:solidFill>
                  <a:srgbClr val="1E09B7"/>
                </a:solidFill>
              </a:rPr>
              <a:t>r</a:t>
            </a:r>
            <a:r>
              <a:rPr lang="en-US" altLang="en-US" sz="2400" b="1" baseline="-25000" dirty="0">
                <a:solidFill>
                  <a:srgbClr val="1E09B7"/>
                </a:solidFill>
              </a:rPr>
              <a:t>0</a:t>
            </a:r>
            <a:r>
              <a:rPr lang="en-US" altLang="en-US" sz="2400" b="1" dirty="0">
                <a:solidFill>
                  <a:srgbClr val="1E09B7"/>
                </a:solidFill>
              </a:rPr>
              <a:t>, </a:t>
            </a:r>
            <a:r>
              <a:rPr lang="en-US" altLang="en-US" sz="2400" b="1" i="1" dirty="0">
                <a:solidFill>
                  <a:srgbClr val="1E09B7"/>
                </a:solidFill>
              </a:rPr>
              <a:t>r</a:t>
            </a:r>
            <a:r>
              <a:rPr lang="en-US" altLang="en-US" sz="2400" b="1" baseline="-25000" dirty="0">
                <a:solidFill>
                  <a:srgbClr val="1E09B7"/>
                </a:solidFill>
              </a:rPr>
              <a:t>1</a:t>
            </a:r>
            <a:r>
              <a:rPr lang="en-US" altLang="en-US" sz="2400" b="1" dirty="0">
                <a:solidFill>
                  <a:srgbClr val="1E09B7"/>
                </a:solidFill>
              </a:rPr>
              <a:t>, ..., </a:t>
            </a:r>
            <a:r>
              <a:rPr lang="en-US" altLang="en-US" sz="2400" b="1" i="1" dirty="0">
                <a:solidFill>
                  <a:srgbClr val="1E09B7"/>
                </a:solidFill>
              </a:rPr>
              <a:t>r </a:t>
            </a:r>
            <a:r>
              <a:rPr lang="en-US" altLang="en-US" sz="2400" b="1" i="1" baseline="-25000" dirty="0">
                <a:solidFill>
                  <a:srgbClr val="1E09B7"/>
                </a:solidFill>
              </a:rPr>
              <a:t>n</a:t>
            </a:r>
            <a:r>
              <a:rPr lang="en-US" altLang="en-US" sz="2400" b="1" baseline="-25000" dirty="0">
                <a:solidFill>
                  <a:srgbClr val="1E09B7"/>
                </a:solidFill>
              </a:rPr>
              <a:t>-1</a:t>
            </a:r>
            <a:r>
              <a:rPr lang="en-US" altLang="en-US" sz="2400" dirty="0"/>
              <a:t>;</a:t>
            </a:r>
          </a:p>
          <a:p>
            <a:pPr lvl="1"/>
            <a:r>
              <a:rPr lang="en-US" altLang="en-US" sz="2400" b="1" dirty="0">
                <a:solidFill>
                  <a:srgbClr val="1E09B7"/>
                </a:solidFill>
              </a:rPr>
              <a:t>s</a:t>
            </a:r>
            <a:r>
              <a:rPr lang="en-US" altLang="en-US" sz="2400" dirty="0"/>
              <a:t> is partitioned into </a:t>
            </a:r>
            <a:r>
              <a:rPr lang="en-US" altLang="en-US" sz="2400" b="1" i="1" dirty="0">
                <a:solidFill>
                  <a:srgbClr val="1E09B7"/>
                </a:solidFill>
              </a:rPr>
              <a:t>m</a:t>
            </a:r>
            <a:r>
              <a:rPr lang="en-US" altLang="en-US" sz="2400" dirty="0"/>
              <a:t> partitions, </a:t>
            </a:r>
            <a:r>
              <a:rPr lang="en-US" altLang="en-US" sz="2400" b="1" i="1" dirty="0">
                <a:solidFill>
                  <a:srgbClr val="1E09B7"/>
                </a:solidFill>
              </a:rPr>
              <a:t>s</a:t>
            </a:r>
            <a:r>
              <a:rPr lang="en-US" altLang="en-US" sz="2400" b="1" baseline="-25000" dirty="0">
                <a:solidFill>
                  <a:srgbClr val="1E09B7"/>
                </a:solidFill>
              </a:rPr>
              <a:t>0</a:t>
            </a:r>
            <a:r>
              <a:rPr lang="en-US" altLang="en-US" sz="2400" b="1" dirty="0">
                <a:solidFill>
                  <a:srgbClr val="1E09B7"/>
                </a:solidFill>
              </a:rPr>
              <a:t>, </a:t>
            </a:r>
            <a:r>
              <a:rPr lang="en-US" altLang="en-US" sz="2400" b="1" i="1" dirty="0">
                <a:solidFill>
                  <a:srgbClr val="1E09B7"/>
                </a:solidFill>
              </a:rPr>
              <a:t>s</a:t>
            </a:r>
            <a:r>
              <a:rPr lang="en-US" altLang="en-US" sz="2400" b="1" baseline="-25000" dirty="0">
                <a:solidFill>
                  <a:srgbClr val="1E09B7"/>
                </a:solidFill>
              </a:rPr>
              <a:t>1</a:t>
            </a:r>
            <a:r>
              <a:rPr lang="en-US" altLang="en-US" sz="2400" b="1" dirty="0">
                <a:solidFill>
                  <a:srgbClr val="1E09B7"/>
                </a:solidFill>
              </a:rPr>
              <a:t>, ..., </a:t>
            </a:r>
            <a:r>
              <a:rPr lang="en-US" altLang="en-US" sz="2400" b="1" i="1" dirty="0">
                <a:solidFill>
                  <a:srgbClr val="1E09B7"/>
                </a:solidFill>
              </a:rPr>
              <a:t>s</a:t>
            </a:r>
            <a:r>
              <a:rPr lang="en-US" altLang="en-US" sz="2400" b="1" i="1" baseline="-25000" dirty="0">
                <a:solidFill>
                  <a:srgbClr val="1E09B7"/>
                </a:solidFill>
              </a:rPr>
              <a:t>m</a:t>
            </a:r>
            <a:r>
              <a:rPr lang="en-US" altLang="en-US" sz="2400" b="1" baseline="-25000" dirty="0">
                <a:solidFill>
                  <a:srgbClr val="1E09B7"/>
                </a:solidFill>
              </a:rPr>
              <a:t>-1</a:t>
            </a:r>
            <a:r>
              <a:rPr lang="en-US" altLang="en-US" sz="2400" dirty="0"/>
              <a:t>.</a:t>
            </a:r>
          </a:p>
          <a:p>
            <a:pPr lvl="1"/>
            <a:r>
              <a:rPr lang="en-US" altLang="en-US" sz="2400" dirty="0"/>
              <a:t>Any partitioning technique may be used.</a:t>
            </a:r>
          </a:p>
          <a:p>
            <a:pPr lvl="1"/>
            <a:r>
              <a:rPr lang="en-US" altLang="en-US" sz="2400" dirty="0"/>
              <a:t>There must be at least </a:t>
            </a:r>
            <a:r>
              <a:rPr lang="en-US" altLang="en-US" sz="2400" b="1" dirty="0">
                <a:solidFill>
                  <a:srgbClr val="1E09B7"/>
                </a:solidFill>
              </a:rPr>
              <a:t>m * n </a:t>
            </a:r>
            <a:r>
              <a:rPr lang="en-US" altLang="en-US" sz="2400" dirty="0"/>
              <a:t>processors.</a:t>
            </a:r>
          </a:p>
          <a:p>
            <a:pPr lvl="1"/>
            <a:r>
              <a:rPr lang="en-US" altLang="en-US" sz="2400" dirty="0"/>
              <a:t>Label the processors as </a:t>
            </a:r>
            <a:r>
              <a:rPr lang="en-US" altLang="en-US" sz="2400" b="1" i="1" dirty="0">
                <a:solidFill>
                  <a:srgbClr val="1E09B7"/>
                </a:solidFill>
              </a:rPr>
              <a:t>P</a:t>
            </a:r>
            <a:r>
              <a:rPr lang="en-US" altLang="en-US" sz="2400" b="1" baseline="-25000" dirty="0">
                <a:solidFill>
                  <a:srgbClr val="1E09B7"/>
                </a:solidFill>
              </a:rPr>
              <a:t>0,0</a:t>
            </a:r>
            <a:r>
              <a:rPr lang="en-US" altLang="en-US" sz="2400" b="1" dirty="0">
                <a:solidFill>
                  <a:srgbClr val="1E09B7"/>
                </a:solidFill>
              </a:rPr>
              <a:t>, </a:t>
            </a:r>
            <a:r>
              <a:rPr lang="en-US" altLang="en-US" sz="2400" b="1" i="1" dirty="0">
                <a:solidFill>
                  <a:srgbClr val="1E09B7"/>
                </a:solidFill>
              </a:rPr>
              <a:t>P</a:t>
            </a:r>
            <a:r>
              <a:rPr lang="en-US" altLang="en-US" sz="2400" b="1" baseline="-25000" dirty="0">
                <a:solidFill>
                  <a:srgbClr val="1E09B7"/>
                </a:solidFill>
              </a:rPr>
              <a:t>0,1</a:t>
            </a:r>
            <a:r>
              <a:rPr lang="en-US" altLang="en-US" sz="2400" b="1" dirty="0">
                <a:solidFill>
                  <a:srgbClr val="1E09B7"/>
                </a:solidFill>
              </a:rPr>
              <a:t>, ..., </a:t>
            </a:r>
            <a:r>
              <a:rPr lang="en-US" altLang="en-US" sz="2400" b="1" i="1" dirty="0">
                <a:solidFill>
                  <a:srgbClr val="1E09B7"/>
                </a:solidFill>
              </a:rPr>
              <a:t>P</a:t>
            </a:r>
            <a:r>
              <a:rPr lang="en-US" altLang="en-US" sz="2400" b="1" baseline="-25000" dirty="0">
                <a:solidFill>
                  <a:srgbClr val="1E09B7"/>
                </a:solidFill>
              </a:rPr>
              <a:t>0,</a:t>
            </a:r>
            <a:r>
              <a:rPr lang="en-US" altLang="en-US" sz="2400" b="1" i="1" baseline="-25000" dirty="0">
                <a:solidFill>
                  <a:srgbClr val="1E09B7"/>
                </a:solidFill>
              </a:rPr>
              <a:t>m</a:t>
            </a:r>
            <a:r>
              <a:rPr lang="en-US" altLang="en-US" sz="2400" b="1" baseline="-25000" dirty="0">
                <a:solidFill>
                  <a:srgbClr val="1E09B7"/>
                </a:solidFill>
              </a:rPr>
              <a:t>-1</a:t>
            </a:r>
            <a:r>
              <a:rPr lang="en-US" altLang="en-US" sz="2400" b="1" dirty="0">
                <a:solidFill>
                  <a:srgbClr val="1E09B7"/>
                </a:solidFill>
              </a:rPr>
              <a:t>, </a:t>
            </a:r>
            <a:r>
              <a:rPr lang="en-US" altLang="en-US" sz="2400" b="1" i="1" dirty="0">
                <a:solidFill>
                  <a:srgbClr val="1E09B7"/>
                </a:solidFill>
              </a:rPr>
              <a:t>P</a:t>
            </a:r>
            <a:r>
              <a:rPr lang="en-US" altLang="en-US" sz="2400" b="1" baseline="-25000" dirty="0">
                <a:solidFill>
                  <a:srgbClr val="1E09B7"/>
                </a:solidFill>
              </a:rPr>
              <a:t>1,0</a:t>
            </a:r>
            <a:r>
              <a:rPr lang="en-US" altLang="en-US" sz="2400" b="1" dirty="0">
                <a:solidFill>
                  <a:srgbClr val="1E09B7"/>
                </a:solidFill>
              </a:rPr>
              <a:t>, ..., </a:t>
            </a:r>
            <a:r>
              <a:rPr lang="en-US" altLang="en-US" sz="2400" b="1" i="1" dirty="0">
                <a:solidFill>
                  <a:srgbClr val="1E09B7"/>
                </a:solidFill>
              </a:rPr>
              <a:t>P</a:t>
            </a:r>
            <a:r>
              <a:rPr lang="en-US" altLang="en-US" sz="2400" b="1" i="1" baseline="-25000" dirty="0">
                <a:solidFill>
                  <a:srgbClr val="1E09B7"/>
                </a:solidFill>
              </a:rPr>
              <a:t>n</a:t>
            </a:r>
            <a:r>
              <a:rPr lang="en-US" altLang="en-US" sz="2400" b="1" baseline="-25000" dirty="0">
                <a:solidFill>
                  <a:srgbClr val="1E09B7"/>
                </a:solidFill>
              </a:rPr>
              <a:t>-1</a:t>
            </a:r>
            <a:r>
              <a:rPr lang="en-US" altLang="en-US" sz="2400" b="1" i="1" baseline="-25000" dirty="0">
                <a:solidFill>
                  <a:srgbClr val="1E09B7"/>
                </a:solidFill>
              </a:rPr>
              <a:t>m</a:t>
            </a:r>
            <a:r>
              <a:rPr lang="en-US" altLang="en-US" sz="2400" b="1" baseline="-25000" dirty="0">
                <a:solidFill>
                  <a:srgbClr val="1E09B7"/>
                </a:solidFill>
              </a:rPr>
              <a:t>-1</a:t>
            </a:r>
            <a:r>
              <a:rPr lang="en-US" altLang="en-US" sz="2400" dirty="0"/>
              <a:t>.</a:t>
            </a:r>
          </a:p>
          <a:p>
            <a:pPr lvl="1"/>
            <a:r>
              <a:rPr lang="en-US" altLang="en-US" sz="2400" b="1" i="1" dirty="0" err="1">
                <a:solidFill>
                  <a:srgbClr val="1E09B7"/>
                </a:solidFill>
              </a:rPr>
              <a:t>P</a:t>
            </a:r>
            <a:r>
              <a:rPr lang="en-US" altLang="en-US" sz="2400" b="1" i="1" baseline="-25000" dirty="0" err="1">
                <a:solidFill>
                  <a:srgbClr val="1E09B7"/>
                </a:solidFill>
              </a:rPr>
              <a:t>i,j</a:t>
            </a:r>
            <a:r>
              <a:rPr lang="en-US" altLang="en-US" sz="2400" dirty="0"/>
              <a:t> computes the join of </a:t>
            </a:r>
            <a:r>
              <a:rPr lang="en-US" altLang="en-US" sz="2400" b="1" i="1" dirty="0" err="1">
                <a:solidFill>
                  <a:srgbClr val="1E09B7"/>
                </a:solidFill>
              </a:rPr>
              <a:t>r</a:t>
            </a:r>
            <a:r>
              <a:rPr lang="en-US" altLang="en-US" sz="2400" b="1" i="1" baseline="-25000" dirty="0" err="1">
                <a:solidFill>
                  <a:srgbClr val="1E09B7"/>
                </a:solidFill>
              </a:rPr>
              <a:t>i</a:t>
            </a:r>
            <a:r>
              <a:rPr lang="en-US" altLang="en-US" sz="2400" dirty="0"/>
              <a:t> with </a:t>
            </a:r>
            <a:r>
              <a:rPr lang="en-US" altLang="en-US" sz="2400" b="1" i="1" dirty="0" err="1">
                <a:solidFill>
                  <a:srgbClr val="1E09B7"/>
                </a:solidFill>
              </a:rPr>
              <a:t>s</a:t>
            </a:r>
            <a:r>
              <a:rPr lang="en-US" altLang="en-US" sz="2400" b="1" i="1" baseline="-25000" dirty="0" err="1">
                <a:solidFill>
                  <a:srgbClr val="1E09B7"/>
                </a:solidFill>
              </a:rPr>
              <a:t>j</a:t>
            </a:r>
            <a:r>
              <a:rPr lang="en-US" altLang="en-US" sz="2400" dirty="0"/>
              <a:t>. In order to do so, </a:t>
            </a:r>
            <a:r>
              <a:rPr lang="en-US" altLang="en-US" sz="2400" b="1" i="1" dirty="0" err="1">
                <a:solidFill>
                  <a:srgbClr val="1E09B7"/>
                </a:solidFill>
              </a:rPr>
              <a:t>r</a:t>
            </a:r>
            <a:r>
              <a:rPr lang="en-US" altLang="en-US" sz="2400" b="1" i="1" baseline="-25000" dirty="0" err="1">
                <a:solidFill>
                  <a:srgbClr val="1E09B7"/>
                </a:solidFill>
              </a:rPr>
              <a:t>i</a:t>
            </a:r>
            <a:r>
              <a:rPr lang="en-US" altLang="en-US" sz="2400" i="1" dirty="0"/>
              <a:t> </a:t>
            </a:r>
            <a:r>
              <a:rPr lang="en-US" altLang="en-US" sz="2400" dirty="0"/>
              <a:t>is replicated to </a:t>
            </a:r>
            <a:r>
              <a:rPr lang="en-US" altLang="en-US" sz="2400" b="1" i="1" dirty="0">
                <a:solidFill>
                  <a:srgbClr val="1E09B7"/>
                </a:solidFill>
              </a:rPr>
              <a:t>P</a:t>
            </a:r>
            <a:r>
              <a:rPr lang="en-US" altLang="en-US" sz="2400" b="1" i="1" baseline="-25000" dirty="0">
                <a:solidFill>
                  <a:srgbClr val="1E09B7"/>
                </a:solidFill>
              </a:rPr>
              <a:t>i,</a:t>
            </a:r>
            <a:r>
              <a:rPr lang="en-US" altLang="en-US" sz="2400" b="1" baseline="-25000" dirty="0">
                <a:solidFill>
                  <a:srgbClr val="1E09B7"/>
                </a:solidFill>
              </a:rPr>
              <a:t>0</a:t>
            </a:r>
            <a:r>
              <a:rPr lang="en-US" altLang="en-US" sz="2400" b="1" dirty="0">
                <a:solidFill>
                  <a:srgbClr val="1E09B7"/>
                </a:solidFill>
              </a:rPr>
              <a:t>, </a:t>
            </a:r>
            <a:r>
              <a:rPr lang="en-US" altLang="en-US" sz="2400" b="1" i="1" dirty="0">
                <a:solidFill>
                  <a:srgbClr val="1E09B7"/>
                </a:solidFill>
              </a:rPr>
              <a:t>P</a:t>
            </a:r>
            <a:r>
              <a:rPr lang="en-US" altLang="en-US" sz="2400" b="1" i="1" baseline="-25000" dirty="0">
                <a:solidFill>
                  <a:srgbClr val="1E09B7"/>
                </a:solidFill>
              </a:rPr>
              <a:t>i</a:t>
            </a:r>
            <a:r>
              <a:rPr lang="en-US" altLang="en-US" sz="2400" b="1" baseline="-25000" dirty="0">
                <a:solidFill>
                  <a:srgbClr val="1E09B7"/>
                </a:solidFill>
              </a:rPr>
              <a:t>,1</a:t>
            </a:r>
            <a:r>
              <a:rPr lang="en-US" altLang="en-US" sz="2400" b="1" dirty="0">
                <a:solidFill>
                  <a:srgbClr val="1E09B7"/>
                </a:solidFill>
              </a:rPr>
              <a:t>, ..., </a:t>
            </a:r>
            <a:r>
              <a:rPr lang="en-US" altLang="en-US" sz="2400" b="1" i="1" dirty="0">
                <a:solidFill>
                  <a:srgbClr val="1E09B7"/>
                </a:solidFill>
              </a:rPr>
              <a:t>P</a:t>
            </a:r>
            <a:r>
              <a:rPr lang="en-US" altLang="en-US" sz="2400" b="1" i="1" baseline="-25000" dirty="0">
                <a:solidFill>
                  <a:srgbClr val="1E09B7"/>
                </a:solidFill>
              </a:rPr>
              <a:t>i,m</a:t>
            </a:r>
            <a:r>
              <a:rPr lang="en-US" altLang="en-US" sz="2400" b="1" baseline="-25000" dirty="0">
                <a:solidFill>
                  <a:srgbClr val="1E09B7"/>
                </a:solidFill>
              </a:rPr>
              <a:t>-1</a:t>
            </a:r>
            <a:r>
              <a:rPr lang="en-US" altLang="en-US" sz="2400" dirty="0"/>
              <a:t>, while </a:t>
            </a:r>
            <a:r>
              <a:rPr lang="en-US" altLang="en-US" sz="2400" b="1" dirty="0" err="1">
                <a:solidFill>
                  <a:srgbClr val="1E09B7"/>
                </a:solidFill>
              </a:rPr>
              <a:t>s</a:t>
            </a:r>
            <a:r>
              <a:rPr lang="en-US" altLang="en-US" sz="2400" b="1" baseline="-25000" dirty="0" err="1">
                <a:solidFill>
                  <a:srgbClr val="1E09B7"/>
                </a:solidFill>
              </a:rPr>
              <a:t>i</a:t>
            </a:r>
            <a:r>
              <a:rPr lang="en-US" altLang="en-US" sz="2400" dirty="0"/>
              <a:t> is replicated to </a:t>
            </a:r>
            <a:r>
              <a:rPr lang="en-US" altLang="en-US" sz="2400" b="1" i="1" dirty="0">
                <a:solidFill>
                  <a:srgbClr val="1E09B7"/>
                </a:solidFill>
              </a:rPr>
              <a:t>P</a:t>
            </a:r>
            <a:r>
              <a:rPr lang="en-US" altLang="en-US" sz="2400" b="1" baseline="-25000" dirty="0">
                <a:solidFill>
                  <a:srgbClr val="1E09B7"/>
                </a:solidFill>
              </a:rPr>
              <a:t>0</a:t>
            </a:r>
            <a:r>
              <a:rPr lang="en-US" altLang="en-US" sz="2400" b="1" i="1" baseline="-25000" dirty="0">
                <a:solidFill>
                  <a:srgbClr val="1E09B7"/>
                </a:solidFill>
              </a:rPr>
              <a:t>,i</a:t>
            </a:r>
            <a:r>
              <a:rPr lang="en-US" altLang="en-US" sz="2400" b="1" dirty="0">
                <a:solidFill>
                  <a:srgbClr val="1E09B7"/>
                </a:solidFill>
              </a:rPr>
              <a:t>, </a:t>
            </a:r>
            <a:r>
              <a:rPr lang="en-US" altLang="en-US" sz="2400" b="1" i="1" dirty="0">
                <a:solidFill>
                  <a:srgbClr val="1E09B7"/>
                </a:solidFill>
              </a:rPr>
              <a:t>P</a:t>
            </a:r>
            <a:r>
              <a:rPr lang="en-US" altLang="en-US" sz="2400" b="1" baseline="-25000" dirty="0">
                <a:solidFill>
                  <a:srgbClr val="1E09B7"/>
                </a:solidFill>
              </a:rPr>
              <a:t>1,</a:t>
            </a:r>
            <a:r>
              <a:rPr lang="en-US" altLang="en-US" sz="2400" b="1" i="1" baseline="-25000" dirty="0">
                <a:solidFill>
                  <a:srgbClr val="1E09B7"/>
                </a:solidFill>
              </a:rPr>
              <a:t>i</a:t>
            </a:r>
            <a:r>
              <a:rPr lang="en-US" altLang="en-US" sz="2400" b="1" dirty="0">
                <a:solidFill>
                  <a:srgbClr val="1E09B7"/>
                </a:solidFill>
              </a:rPr>
              <a:t>, ..., </a:t>
            </a:r>
            <a:r>
              <a:rPr lang="en-US" altLang="en-US" sz="2400" b="1" i="1" dirty="0">
                <a:solidFill>
                  <a:srgbClr val="1E09B7"/>
                </a:solidFill>
              </a:rPr>
              <a:t>P</a:t>
            </a:r>
            <a:r>
              <a:rPr lang="en-US" altLang="en-US" sz="2400" b="1" i="1" baseline="-25000" dirty="0">
                <a:solidFill>
                  <a:srgbClr val="1E09B7"/>
                </a:solidFill>
              </a:rPr>
              <a:t>n</a:t>
            </a:r>
            <a:r>
              <a:rPr lang="en-US" altLang="en-US" sz="2400" b="1" baseline="-25000" dirty="0">
                <a:solidFill>
                  <a:srgbClr val="1E09B7"/>
                </a:solidFill>
              </a:rPr>
              <a:t>-1,</a:t>
            </a:r>
            <a:r>
              <a:rPr lang="en-US" altLang="en-US" sz="2400" b="1" i="1" baseline="-25000" dirty="0">
                <a:solidFill>
                  <a:srgbClr val="1E09B7"/>
                </a:solidFill>
              </a:rPr>
              <a:t>i</a:t>
            </a:r>
            <a:endParaRPr lang="en-US" altLang="en-US" sz="2400" b="1" dirty="0">
              <a:solidFill>
                <a:srgbClr val="1E09B7"/>
              </a:solidFill>
            </a:endParaRPr>
          </a:p>
          <a:p>
            <a:pPr lvl="1"/>
            <a:r>
              <a:rPr lang="en-US" altLang="en-US" sz="2400" dirty="0"/>
              <a:t>Any join technique can be used at each processor </a:t>
            </a:r>
            <a:r>
              <a:rPr lang="en-US" altLang="en-US" sz="2400" b="1" i="1" dirty="0" err="1">
                <a:solidFill>
                  <a:srgbClr val="1E09B7"/>
                </a:solidFill>
              </a:rPr>
              <a:t>P</a:t>
            </a:r>
            <a:r>
              <a:rPr lang="en-US" altLang="en-US" sz="2400" b="1" i="1" baseline="-25000" dirty="0" err="1">
                <a:solidFill>
                  <a:srgbClr val="1E09B7"/>
                </a:solidFill>
              </a:rPr>
              <a:t>i,j</a:t>
            </a:r>
            <a:r>
              <a:rPr lang="en-US" altLang="en-US" sz="2400" dirty="0"/>
              <a:t>.</a:t>
            </a:r>
          </a:p>
          <a:p>
            <a:endParaRPr lang="en-US" altLang="en-US" dirty="0"/>
          </a:p>
        </p:txBody>
      </p:sp>
    </p:spTree>
    <p:extLst>
      <p:ext uri="{BB962C8B-B14F-4D97-AF65-F5344CB8AC3E}">
        <p14:creationId xmlns:p14="http://schemas.microsoft.com/office/powerpoint/2010/main" xmlns="" val="11586616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effectLst>
                  <a:outerShdw blurRad="38100" dist="38100" dir="2700000" algn="tl">
                    <a:srgbClr val="000000"/>
                  </a:outerShdw>
                </a:effectLst>
              </a:rPr>
              <a:t>Example Relation</a:t>
            </a:r>
          </a:p>
        </p:txBody>
      </p:sp>
      <p:sp>
        <p:nvSpPr>
          <p:cNvPr id="3" name="Slide Number Placeholder 2"/>
          <p:cNvSpPr>
            <a:spLocks noGrp="1"/>
          </p:cNvSpPr>
          <p:nvPr>
            <p:ph type="sldNum" sz="quarter" idx="12"/>
          </p:nvPr>
        </p:nvSpPr>
        <p:spPr/>
        <p:txBody>
          <a:bodyPr/>
          <a:lstStyle/>
          <a:p>
            <a:fld id="{B50E8914-3A3C-4712-9D59-CE111BB10161}" type="slidenum">
              <a:rPr lang="en-US" smtClean="0"/>
              <a:pPr/>
              <a:t>81</a:t>
            </a:fld>
            <a:endParaRPr lang="en-US"/>
          </a:p>
        </p:txBody>
      </p:sp>
      <p:pic>
        <p:nvPicPr>
          <p:cNvPr id="5122" name="Picture 2" descr="C:\Users\dev\Desktop\p4.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87499" y="1831856"/>
            <a:ext cx="8953501" cy="466895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8086325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82</a:t>
            </a:fld>
            <a:endParaRPr lang="en-US"/>
          </a:p>
        </p:txBody>
      </p:sp>
      <p:pic>
        <p:nvPicPr>
          <p:cNvPr id="6146" name="Picture 2" descr="C:\Users\dev\Desktop\p5.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00151" y="1793769"/>
            <a:ext cx="9874250" cy="456099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051275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83</a:t>
            </a:fld>
            <a:endParaRPr lang="en-US"/>
          </a:p>
        </p:txBody>
      </p:sp>
      <p:pic>
        <p:nvPicPr>
          <p:cNvPr id="7170" name="Picture 2" descr="C:\Users\dev\Desktop\p6.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94300" y="1739898"/>
            <a:ext cx="8919700" cy="498951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68866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84</a:t>
            </a:fld>
            <a:endParaRPr lang="en-US"/>
          </a:p>
        </p:txBody>
      </p:sp>
      <p:pic>
        <p:nvPicPr>
          <p:cNvPr id="8194" name="Picture 2" descr="C:\Users\dev\Desktop\p7.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68400" y="1484671"/>
            <a:ext cx="9969500" cy="499709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332945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pPr>
              <a:defRPr/>
            </a:pPr>
            <a:r>
              <a:rPr lang="en-US" sz="4400" dirty="0">
                <a:effectLst>
                  <a:outerShdw blurRad="38100" dist="38100" dir="2700000" algn="tl">
                    <a:srgbClr val="000000"/>
                  </a:outerShdw>
                </a:effectLst>
              </a:rPr>
              <a:t>Fragment-and-Replicate Join (Cont.)</a:t>
            </a:r>
          </a:p>
        </p:txBody>
      </p:sp>
      <p:sp>
        <p:nvSpPr>
          <p:cNvPr id="70659" name="Rectangle 3"/>
          <p:cNvSpPr>
            <a:spLocks noGrp="1" noChangeArrowheads="1"/>
          </p:cNvSpPr>
          <p:nvPr>
            <p:ph type="body" idx="4294967295"/>
          </p:nvPr>
        </p:nvSpPr>
        <p:spPr>
          <a:xfrm>
            <a:off x="1106170" y="1794510"/>
            <a:ext cx="9980929" cy="4491990"/>
          </a:xfrm>
        </p:spPr>
        <p:txBody>
          <a:bodyPr/>
          <a:lstStyle/>
          <a:p>
            <a:r>
              <a:rPr lang="en-US" altLang="en-US" sz="2400" dirty="0">
                <a:solidFill>
                  <a:srgbClr val="FF00FF"/>
                </a:solidFill>
              </a:rPr>
              <a:t>Both versions of fragment-and-replicate work with any join condition</a:t>
            </a:r>
            <a:r>
              <a:rPr lang="en-US" altLang="en-US" sz="2400" dirty="0"/>
              <a:t>, since every tuple in</a:t>
            </a:r>
            <a:r>
              <a:rPr lang="en-US" altLang="en-US" sz="2400" i="1" dirty="0"/>
              <a:t> </a:t>
            </a:r>
            <a:r>
              <a:rPr lang="en-US" altLang="en-US" sz="2400" i="1" dirty="0">
                <a:solidFill>
                  <a:srgbClr val="FF00FF"/>
                </a:solidFill>
              </a:rPr>
              <a:t>r</a:t>
            </a:r>
            <a:r>
              <a:rPr lang="en-US" altLang="en-US" sz="2400" dirty="0"/>
              <a:t> can be tested with every tuple in </a:t>
            </a:r>
            <a:r>
              <a:rPr lang="en-US" altLang="en-US" sz="2400" i="1" dirty="0">
                <a:solidFill>
                  <a:srgbClr val="FF00FF"/>
                </a:solidFill>
              </a:rPr>
              <a:t>s</a:t>
            </a:r>
            <a:r>
              <a:rPr lang="en-US" altLang="en-US" sz="2400" dirty="0"/>
              <a:t>.</a:t>
            </a:r>
          </a:p>
          <a:p>
            <a:r>
              <a:rPr lang="en-US" altLang="en-US" sz="2400" dirty="0">
                <a:solidFill>
                  <a:srgbClr val="FF00FF"/>
                </a:solidFill>
              </a:rPr>
              <a:t>Usually has a higher cost than partitioning</a:t>
            </a:r>
            <a:r>
              <a:rPr lang="en-US" altLang="en-US" sz="2400" dirty="0"/>
              <a:t>, since one of the relations (</a:t>
            </a:r>
            <a:r>
              <a:rPr lang="en-US" altLang="en-US" sz="2400" dirty="0">
                <a:solidFill>
                  <a:srgbClr val="00B0F0"/>
                </a:solidFill>
              </a:rPr>
              <a:t>for asymmetric fragment-and-replicate</a:t>
            </a:r>
            <a:r>
              <a:rPr lang="en-US" altLang="en-US" sz="2400" dirty="0"/>
              <a:t>) or both relations (</a:t>
            </a:r>
            <a:r>
              <a:rPr lang="en-US" altLang="en-US" sz="2400" dirty="0">
                <a:solidFill>
                  <a:srgbClr val="00B0F0"/>
                </a:solidFill>
              </a:rPr>
              <a:t>for general fragment-and-replicate</a:t>
            </a:r>
            <a:r>
              <a:rPr lang="en-US" altLang="en-US" sz="2400" dirty="0"/>
              <a:t>) have to be replicated.</a:t>
            </a:r>
          </a:p>
          <a:p>
            <a:r>
              <a:rPr lang="en-US" altLang="en-US" sz="2400" dirty="0"/>
              <a:t>Sometimes </a:t>
            </a:r>
            <a:r>
              <a:rPr lang="en-US" altLang="en-US" sz="2400" dirty="0">
                <a:solidFill>
                  <a:srgbClr val="FF00FF"/>
                </a:solidFill>
              </a:rPr>
              <a:t>asymmetric fragment-and-replicate is preferable</a:t>
            </a:r>
            <a:r>
              <a:rPr lang="en-US" altLang="en-US" sz="2400" dirty="0"/>
              <a:t> even though partitioning could be used.</a:t>
            </a:r>
          </a:p>
          <a:p>
            <a:pPr lvl="1"/>
            <a:r>
              <a:rPr lang="en-US" altLang="en-US" sz="2400" dirty="0"/>
              <a:t>E.g., say </a:t>
            </a:r>
            <a:r>
              <a:rPr lang="en-US" altLang="en-US" sz="2400" i="1" dirty="0"/>
              <a:t>s</a:t>
            </a:r>
            <a:r>
              <a:rPr lang="en-US" altLang="en-US" sz="2400" dirty="0"/>
              <a:t> is small and </a:t>
            </a:r>
            <a:r>
              <a:rPr lang="en-US" altLang="en-US" sz="2400" i="1" dirty="0"/>
              <a:t>r</a:t>
            </a:r>
            <a:r>
              <a:rPr lang="en-US" altLang="en-US" sz="2400" dirty="0"/>
              <a:t> is large, and already partitioned. It may be cheaper to replicate </a:t>
            </a:r>
            <a:r>
              <a:rPr lang="en-US" altLang="en-US" sz="2400" i="1" dirty="0"/>
              <a:t>s</a:t>
            </a:r>
            <a:r>
              <a:rPr lang="en-US" altLang="en-US" sz="2400" dirty="0"/>
              <a:t> across all processors, rather than repartition </a:t>
            </a:r>
            <a:r>
              <a:rPr lang="en-US" altLang="en-US" sz="2400" i="1" dirty="0"/>
              <a:t>r</a:t>
            </a:r>
            <a:r>
              <a:rPr lang="en-US" altLang="en-US" sz="2400" dirty="0"/>
              <a:t> and </a:t>
            </a:r>
            <a:r>
              <a:rPr lang="en-US" altLang="en-US" sz="2400" i="1" dirty="0"/>
              <a:t>s</a:t>
            </a:r>
            <a:r>
              <a:rPr lang="en-US" altLang="en-US" sz="2400" dirty="0"/>
              <a:t> on the join attributes.</a:t>
            </a:r>
          </a:p>
          <a:p>
            <a:endParaRPr lang="en-US" altLang="en-US" dirty="0"/>
          </a:p>
          <a:p>
            <a:endParaRPr lang="en-US" altLang="en-US" dirty="0"/>
          </a:p>
        </p:txBody>
      </p:sp>
    </p:spTree>
    <p:extLst>
      <p:ext uri="{BB962C8B-B14F-4D97-AF65-F5344CB8AC3E}">
        <p14:creationId xmlns:p14="http://schemas.microsoft.com/office/powerpoint/2010/main" xmlns="" val="6259812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E8914-3A3C-4712-9D59-CE111BB10161}" type="slidenum">
              <a:rPr kumimoji="0" lang="en-US" sz="10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050" b="0" i="0" u="none" strike="noStrike" kern="1200" cap="none" spc="0" normalizeH="0" baseline="0" noProof="0">
              <a:ln>
                <a:noFill/>
              </a:ln>
              <a:solidFill>
                <a:srgbClr val="FFFFFF"/>
              </a:solidFill>
              <a:effectLst/>
              <a:uLnTx/>
              <a:uFillTx/>
              <a:latin typeface="Calibri"/>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22251" y="1818065"/>
            <a:ext cx="9159109" cy="4561014"/>
          </a:xfrm>
          <a:prstGeom prst="rect">
            <a:avLst/>
          </a:prstGeom>
        </p:spPr>
      </p:pic>
    </p:spTree>
    <p:extLst>
      <p:ext uri="{BB962C8B-B14F-4D97-AF65-F5344CB8AC3E}">
        <p14:creationId xmlns:p14="http://schemas.microsoft.com/office/powerpoint/2010/main" xmlns="" val="25689065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outerShdw>
                </a:effectLst>
              </a:rPr>
              <a:t>Partitioned Parallel Hash-Join</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E8914-3A3C-4712-9D59-CE111BB10161}" type="slidenum">
              <a:rPr kumimoji="0" lang="en-US" sz="10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050" b="0" i="0" u="none" strike="noStrike" kern="1200" cap="none" spc="0" normalizeH="0" baseline="0" noProof="0">
              <a:ln>
                <a:noFill/>
              </a:ln>
              <a:solidFill>
                <a:srgbClr val="FFFFFF"/>
              </a:solidFill>
              <a:effectLst/>
              <a:uLnTx/>
              <a:uFillTx/>
              <a:latin typeface="Calibri"/>
              <a:ea typeface="+mn-ea"/>
              <a:cs typeface="+mn-cs"/>
            </a:endParaRPr>
          </a:p>
        </p:txBody>
      </p:sp>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66206" y="1808804"/>
            <a:ext cx="9989474" cy="4579536"/>
          </a:xfrm>
          <a:prstGeom prst="rect">
            <a:avLst/>
          </a:prstGeom>
        </p:spPr>
      </p:pic>
    </p:spTree>
    <p:extLst>
      <p:ext uri="{BB962C8B-B14F-4D97-AF65-F5344CB8AC3E}">
        <p14:creationId xmlns:p14="http://schemas.microsoft.com/office/powerpoint/2010/main" xmlns="" val="38019753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pPr>
              <a:defRPr/>
            </a:pPr>
            <a:r>
              <a:rPr lang="en-US" sz="4400" dirty="0">
                <a:effectLst>
                  <a:outerShdw blurRad="38100" dist="38100" dir="2700000" algn="tl">
                    <a:srgbClr val="000000"/>
                  </a:outerShdw>
                </a:effectLst>
              </a:rPr>
              <a:t>Partitioned Parallel Hash-Join</a:t>
            </a:r>
          </a:p>
        </p:txBody>
      </p:sp>
      <p:sp>
        <p:nvSpPr>
          <p:cNvPr id="72707" name="Rectangle 3"/>
          <p:cNvSpPr>
            <a:spLocks noGrp="1" noChangeArrowheads="1"/>
          </p:cNvSpPr>
          <p:nvPr>
            <p:ph type="body" idx="4294967295"/>
          </p:nvPr>
        </p:nvSpPr>
        <p:spPr/>
        <p:txBody>
          <a:bodyPr>
            <a:normAutofit/>
          </a:bodyPr>
          <a:lstStyle/>
          <a:p>
            <a:r>
              <a:rPr lang="en-US" altLang="en-US" sz="2800" dirty="0"/>
              <a:t>Assume we have: </a:t>
            </a:r>
          </a:p>
          <a:p>
            <a:pPr>
              <a:buFont typeface="Wingdings" panose="05000000000000000000" pitchFamily="2" charset="2"/>
              <a:buChar char="q"/>
            </a:pPr>
            <a:r>
              <a:rPr lang="en-US" altLang="en-US" sz="2400" dirty="0">
                <a:solidFill>
                  <a:srgbClr val="1E09B7"/>
                </a:solidFill>
              </a:rPr>
              <a:t>  N</a:t>
            </a:r>
            <a:r>
              <a:rPr lang="en-US" altLang="en-US" sz="2400" dirty="0"/>
              <a:t> processor </a:t>
            </a:r>
            <a:r>
              <a:rPr lang="en-US" altLang="en-US" sz="2400" b="1" i="1" dirty="0">
                <a:solidFill>
                  <a:srgbClr val="1E09B7"/>
                </a:solidFill>
              </a:rPr>
              <a:t>P</a:t>
            </a:r>
            <a:r>
              <a:rPr lang="en-US" altLang="en-US" sz="2400" b="1" baseline="-25000" dirty="0">
                <a:solidFill>
                  <a:srgbClr val="1E09B7"/>
                </a:solidFill>
              </a:rPr>
              <a:t>0</a:t>
            </a:r>
            <a:r>
              <a:rPr lang="en-US" altLang="en-US" sz="2400" b="1" dirty="0">
                <a:solidFill>
                  <a:srgbClr val="1E09B7"/>
                </a:solidFill>
              </a:rPr>
              <a:t>, </a:t>
            </a:r>
            <a:r>
              <a:rPr lang="en-US" altLang="en-US" sz="2400" b="1" i="1" dirty="0">
                <a:solidFill>
                  <a:srgbClr val="1E09B7"/>
                </a:solidFill>
              </a:rPr>
              <a:t>P</a:t>
            </a:r>
            <a:r>
              <a:rPr lang="en-US" altLang="en-US" sz="2400" b="1" baseline="-25000" dirty="0">
                <a:solidFill>
                  <a:srgbClr val="1E09B7"/>
                </a:solidFill>
              </a:rPr>
              <a:t>1</a:t>
            </a:r>
            <a:r>
              <a:rPr lang="en-US" altLang="en-US" sz="2400" b="1" dirty="0">
                <a:solidFill>
                  <a:srgbClr val="1E09B7"/>
                </a:solidFill>
              </a:rPr>
              <a:t>..., </a:t>
            </a:r>
            <a:r>
              <a:rPr lang="en-US" altLang="en-US" sz="2400" b="1" i="1" dirty="0">
                <a:solidFill>
                  <a:srgbClr val="1E09B7"/>
                </a:solidFill>
              </a:rPr>
              <a:t>P</a:t>
            </a:r>
            <a:r>
              <a:rPr lang="en-US" altLang="en-US" sz="2400" b="1" i="1" baseline="-25000" dirty="0">
                <a:solidFill>
                  <a:srgbClr val="1E09B7"/>
                </a:solidFill>
              </a:rPr>
              <a:t>n</a:t>
            </a:r>
            <a:r>
              <a:rPr lang="en-US" altLang="en-US" sz="2400" b="1" baseline="-25000" dirty="0">
                <a:solidFill>
                  <a:srgbClr val="1E09B7"/>
                </a:solidFill>
              </a:rPr>
              <a:t>-1</a:t>
            </a:r>
          </a:p>
          <a:p>
            <a:pPr>
              <a:buFont typeface="Wingdings" panose="05000000000000000000" pitchFamily="2" charset="2"/>
              <a:buChar char="q"/>
            </a:pPr>
            <a:r>
              <a:rPr lang="en-US" altLang="en-US" sz="2400" b="1" baseline="-25000" dirty="0">
                <a:solidFill>
                  <a:srgbClr val="1E09B7"/>
                </a:solidFill>
              </a:rPr>
              <a:t>  </a:t>
            </a:r>
            <a:r>
              <a:rPr lang="en-US" altLang="en-US" sz="2400" dirty="0"/>
              <a:t>Two tables </a:t>
            </a:r>
            <a:r>
              <a:rPr lang="en-US" altLang="en-US" sz="2400" b="1" dirty="0">
                <a:solidFill>
                  <a:srgbClr val="1E09B7"/>
                </a:solidFill>
              </a:rPr>
              <a:t>r</a:t>
            </a:r>
            <a:r>
              <a:rPr lang="en-US" altLang="en-US" sz="2400" dirty="0"/>
              <a:t> and </a:t>
            </a:r>
            <a:r>
              <a:rPr lang="en-US" altLang="en-US" sz="2400" b="1" i="1" dirty="0">
                <a:solidFill>
                  <a:srgbClr val="1E09B7"/>
                </a:solidFill>
              </a:rPr>
              <a:t>s</a:t>
            </a:r>
            <a:r>
              <a:rPr lang="en-US" altLang="en-US" sz="2400" b="1" dirty="0">
                <a:solidFill>
                  <a:srgbClr val="1E09B7"/>
                </a:solidFill>
              </a:rPr>
              <a:t> </a:t>
            </a:r>
            <a:r>
              <a:rPr lang="en-US" altLang="en-US" sz="2400" dirty="0"/>
              <a:t>join operation (r and s already partitioned into disk of n </a:t>
            </a:r>
          </a:p>
          <a:p>
            <a:pPr marL="0" indent="0">
              <a:buNone/>
            </a:pPr>
            <a:r>
              <a:rPr lang="en-US" altLang="en-US" sz="2400" dirty="0"/>
              <a:t>      processors).</a:t>
            </a:r>
          </a:p>
          <a:p>
            <a:pPr>
              <a:buFont typeface="Wingdings" panose="05000000000000000000" pitchFamily="2" charset="2"/>
              <a:buChar char="q"/>
            </a:pPr>
            <a:r>
              <a:rPr lang="en-US" altLang="en-US" sz="2400" dirty="0"/>
              <a:t>  Assume s in smaller than r and therefore s in chosen as the build relation</a:t>
            </a:r>
          </a:p>
          <a:p>
            <a:pPr>
              <a:buFont typeface="Wingdings" panose="05000000000000000000" pitchFamily="2" charset="2"/>
              <a:buChar char="q"/>
            </a:pPr>
            <a:r>
              <a:rPr lang="en-US" altLang="en-US" sz="2400" dirty="0"/>
              <a:t>  Hash function </a:t>
            </a:r>
            <a:r>
              <a:rPr lang="en-US" altLang="en-US" sz="2400" i="1" dirty="0"/>
              <a:t>h</a:t>
            </a:r>
            <a:r>
              <a:rPr lang="en-US" altLang="en-US" sz="2400" baseline="-25000" dirty="0"/>
              <a:t>1  </a:t>
            </a:r>
            <a:r>
              <a:rPr lang="en-US" altLang="en-US" sz="2400" dirty="0"/>
              <a:t>and</a:t>
            </a:r>
            <a:r>
              <a:rPr lang="en-US" altLang="en-US" sz="2400" baseline="-25000" dirty="0"/>
              <a:t> </a:t>
            </a:r>
            <a:r>
              <a:rPr lang="en-US" altLang="en-US" sz="2400" i="1" dirty="0"/>
              <a:t>h</a:t>
            </a:r>
            <a:r>
              <a:rPr lang="en-US" altLang="en-US" sz="2400" baseline="-25000" dirty="0"/>
              <a:t>2</a:t>
            </a:r>
            <a:r>
              <a:rPr lang="en-US" altLang="en-US" sz="2400" dirty="0"/>
              <a:t> are used </a:t>
            </a:r>
            <a:endParaRPr lang="en-US" altLang="en-US" sz="2400" baseline="-25000" dirty="0"/>
          </a:p>
          <a:p>
            <a:endParaRPr lang="en-US" altLang="en-US" dirty="0"/>
          </a:p>
        </p:txBody>
      </p:sp>
    </p:spTree>
    <p:extLst>
      <p:ext uri="{BB962C8B-B14F-4D97-AF65-F5344CB8AC3E}">
        <p14:creationId xmlns:p14="http://schemas.microsoft.com/office/powerpoint/2010/main" xmlns="" val="24603196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251D7A0C-FC3D-4D4F-8EC4-33654F08A5AE}"/>
              </a:ext>
            </a:extLst>
          </p:cNvPr>
          <p:cNvSpPr>
            <a:spLocks noGrp="1"/>
          </p:cNvSpPr>
          <p:nvPr>
            <p:ph type="sldNum" sz="quarter" idx="12"/>
          </p:nvPr>
        </p:nvSpPr>
        <p:spPr/>
        <p:txBody>
          <a:bodyPr/>
          <a:lstStyle/>
          <a:p>
            <a:fld id="{B50E8914-3A3C-4712-9D59-CE111BB10161}" type="slidenum">
              <a:rPr lang="en-US" smtClean="0"/>
              <a:pPr/>
              <a:t>89</a:t>
            </a:fld>
            <a:endParaRPr lang="en-US"/>
          </a:p>
        </p:txBody>
      </p:sp>
      <p:pic>
        <p:nvPicPr>
          <p:cNvPr id="5" name="Picture 4">
            <a:extLst>
              <a:ext uri="{FF2B5EF4-FFF2-40B4-BE49-F238E27FC236}">
                <a16:creationId xmlns:a16="http://schemas.microsoft.com/office/drawing/2014/main" xmlns="" id="{4386D887-468C-4941-BD13-721C1F498227}"/>
              </a:ext>
            </a:extLst>
          </p:cNvPr>
          <p:cNvPicPr>
            <a:picLocks noChangeAspect="1"/>
          </p:cNvPicPr>
          <p:nvPr/>
        </p:nvPicPr>
        <p:blipFill>
          <a:blip r:embed="rId2"/>
          <a:stretch>
            <a:fillRect/>
          </a:stretch>
        </p:blipFill>
        <p:spPr>
          <a:xfrm>
            <a:off x="1503796" y="1830397"/>
            <a:ext cx="9125419" cy="4629388"/>
          </a:xfrm>
          <a:prstGeom prst="rect">
            <a:avLst/>
          </a:prstGeom>
        </p:spPr>
      </p:pic>
      <p:sp>
        <p:nvSpPr>
          <p:cNvPr id="6" name="Rectangle 2">
            <a:extLst>
              <a:ext uri="{FF2B5EF4-FFF2-40B4-BE49-F238E27FC236}">
                <a16:creationId xmlns:a16="http://schemas.microsoft.com/office/drawing/2014/main" xmlns="" id="{4B06D08F-BA22-480B-AC09-0FDBB7F61EFE}"/>
              </a:ext>
            </a:extLst>
          </p:cNvPr>
          <p:cNvSpPr>
            <a:spLocks noGrp="1" noChangeArrowheads="1"/>
          </p:cNvSpPr>
          <p:nvPr>
            <p:ph type="title"/>
          </p:nvPr>
        </p:nvSpPr>
        <p:spPr>
          <a:xfrm>
            <a:off x="1195600" y="286603"/>
            <a:ext cx="10058400" cy="1450757"/>
          </a:xfrm>
        </p:spPr>
        <p:txBody>
          <a:bodyPr>
            <a:normAutofit/>
          </a:bodyPr>
          <a:lstStyle/>
          <a:p>
            <a:pPr>
              <a:defRPr/>
            </a:pPr>
            <a:r>
              <a:rPr lang="en-US" sz="4400" dirty="0">
                <a:effectLst>
                  <a:outerShdw blurRad="38100" dist="38100" dir="2700000" algn="tl">
                    <a:srgbClr val="000000"/>
                  </a:outerShdw>
                </a:effectLst>
              </a:rPr>
              <a:t>Partitioned Parallel Hash-Join</a:t>
            </a:r>
          </a:p>
        </p:txBody>
      </p:sp>
    </p:spTree>
    <p:extLst>
      <p:ext uri="{BB962C8B-B14F-4D97-AF65-F5344CB8AC3E}">
        <p14:creationId xmlns:p14="http://schemas.microsoft.com/office/powerpoint/2010/main" xmlns="" val="33321695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B50E8914-3A3C-4712-9D59-CE111BB10161}" type="slidenum">
              <a:rPr lang="en-US" smtClean="0"/>
              <a:pPr/>
              <a:t>9</a:t>
            </a:fld>
            <a:endParaRPr lang="en-US"/>
          </a:p>
        </p:txBody>
      </p:sp>
      <p:sp>
        <p:nvSpPr>
          <p:cNvPr id="4" name="Rectangle 3"/>
          <p:cNvSpPr txBox="1">
            <a:spLocks noChangeArrowheads="1"/>
          </p:cNvSpPr>
          <p:nvPr/>
        </p:nvSpPr>
        <p:spPr>
          <a:xfrm>
            <a:off x="1097280" y="1805940"/>
            <a:ext cx="9818370" cy="475488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lvl="1" indent="-285750">
              <a:spcBef>
                <a:spcPts val="1200"/>
              </a:spcBef>
              <a:spcAft>
                <a:spcPts val="200"/>
              </a:spcAft>
              <a:buSzPct val="100000"/>
              <a:buFont typeface="Courier New" panose="02070309020205020404" pitchFamily="49" charset="0"/>
              <a:buChar char="o"/>
            </a:pPr>
            <a:r>
              <a:rPr lang="en-US" altLang="en-US" dirty="0"/>
              <a:t>data can be partitioned and each processor can work independently on its own partition.</a:t>
            </a:r>
          </a:p>
          <a:p>
            <a:endParaRPr lang="en-US" altLang="en-US" sz="1800"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pic>
        <p:nvPicPr>
          <p:cNvPr id="4098" name="Picture 2" descr="C:\Users\dev\Desktop\c3.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86331" y="2392680"/>
            <a:ext cx="5900419" cy="25292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2602022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71763F53-39A0-42DA-8AB6-0349B92E04E5}"/>
              </a:ext>
            </a:extLst>
          </p:cNvPr>
          <p:cNvSpPr>
            <a:spLocks noGrp="1"/>
          </p:cNvSpPr>
          <p:nvPr>
            <p:ph type="sldNum" sz="quarter" idx="12"/>
          </p:nvPr>
        </p:nvSpPr>
        <p:spPr/>
        <p:txBody>
          <a:bodyPr/>
          <a:lstStyle/>
          <a:p>
            <a:fld id="{B50E8914-3A3C-4712-9D59-CE111BB10161}" type="slidenum">
              <a:rPr lang="en-US" smtClean="0"/>
              <a:pPr/>
              <a:t>90</a:t>
            </a:fld>
            <a:endParaRPr lang="en-US"/>
          </a:p>
        </p:txBody>
      </p:sp>
      <p:pic>
        <p:nvPicPr>
          <p:cNvPr id="4" name="Picture 3">
            <a:extLst>
              <a:ext uri="{FF2B5EF4-FFF2-40B4-BE49-F238E27FC236}">
                <a16:creationId xmlns:a16="http://schemas.microsoft.com/office/drawing/2014/main" xmlns="" id="{1BD7968E-EB83-4CBE-AD44-C53EFB816368}"/>
              </a:ext>
            </a:extLst>
          </p:cNvPr>
          <p:cNvPicPr>
            <a:picLocks noChangeAspect="1"/>
          </p:cNvPicPr>
          <p:nvPr/>
        </p:nvPicPr>
        <p:blipFill>
          <a:blip r:embed="rId2"/>
          <a:stretch>
            <a:fillRect/>
          </a:stretch>
        </p:blipFill>
        <p:spPr>
          <a:xfrm>
            <a:off x="790033" y="1737360"/>
            <a:ext cx="10611934" cy="4697085"/>
          </a:xfrm>
          <a:prstGeom prst="rect">
            <a:avLst/>
          </a:prstGeom>
        </p:spPr>
      </p:pic>
      <p:sp>
        <p:nvSpPr>
          <p:cNvPr id="5" name="Rectangle 2">
            <a:extLst>
              <a:ext uri="{FF2B5EF4-FFF2-40B4-BE49-F238E27FC236}">
                <a16:creationId xmlns:a16="http://schemas.microsoft.com/office/drawing/2014/main" xmlns="" id="{F9D8E386-32EA-46DA-9A8C-764A0805F9A2}"/>
              </a:ext>
            </a:extLst>
          </p:cNvPr>
          <p:cNvSpPr>
            <a:spLocks noGrp="1" noChangeArrowheads="1"/>
          </p:cNvSpPr>
          <p:nvPr>
            <p:ph type="title"/>
          </p:nvPr>
        </p:nvSpPr>
        <p:spPr>
          <a:xfrm>
            <a:off x="1195600" y="286603"/>
            <a:ext cx="10058400" cy="1450757"/>
          </a:xfrm>
        </p:spPr>
        <p:txBody>
          <a:bodyPr>
            <a:normAutofit/>
          </a:bodyPr>
          <a:lstStyle/>
          <a:p>
            <a:pPr>
              <a:defRPr/>
            </a:pPr>
            <a:r>
              <a:rPr lang="en-US" sz="4400" dirty="0">
                <a:effectLst>
                  <a:outerShdw blurRad="38100" dist="38100" dir="2700000" algn="tl">
                    <a:srgbClr val="000000"/>
                  </a:outerShdw>
                </a:effectLst>
              </a:rPr>
              <a:t>Partitioned Parallel Hash-Join</a:t>
            </a:r>
          </a:p>
        </p:txBody>
      </p:sp>
    </p:spTree>
    <p:extLst>
      <p:ext uri="{BB962C8B-B14F-4D97-AF65-F5344CB8AC3E}">
        <p14:creationId xmlns:p14="http://schemas.microsoft.com/office/powerpoint/2010/main" xmlns="" val="26385830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17FB91-4EF4-4984-9201-7036BF541AE0}"/>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xmlns="" id="{4A9CC081-0540-4FAE-9435-7DC2CF6E16A9}"/>
              </a:ext>
            </a:extLst>
          </p:cNvPr>
          <p:cNvSpPr>
            <a:spLocks noGrp="1"/>
          </p:cNvSpPr>
          <p:nvPr>
            <p:ph type="sldNum" sz="quarter" idx="12"/>
          </p:nvPr>
        </p:nvSpPr>
        <p:spPr/>
        <p:txBody>
          <a:bodyPr/>
          <a:lstStyle/>
          <a:p>
            <a:fld id="{B50E8914-3A3C-4712-9D59-CE111BB10161}" type="slidenum">
              <a:rPr lang="en-US" smtClean="0"/>
              <a:pPr/>
              <a:t>91</a:t>
            </a:fld>
            <a:endParaRPr lang="en-US"/>
          </a:p>
        </p:txBody>
      </p:sp>
      <p:pic>
        <p:nvPicPr>
          <p:cNvPr id="4" name="Picture 3">
            <a:extLst>
              <a:ext uri="{FF2B5EF4-FFF2-40B4-BE49-F238E27FC236}">
                <a16:creationId xmlns:a16="http://schemas.microsoft.com/office/drawing/2014/main" xmlns="" id="{FD46B9C2-D7D5-4AD1-B38E-0432745BD3B5}"/>
              </a:ext>
            </a:extLst>
          </p:cNvPr>
          <p:cNvPicPr>
            <a:picLocks noChangeAspect="1"/>
          </p:cNvPicPr>
          <p:nvPr/>
        </p:nvPicPr>
        <p:blipFill>
          <a:blip r:embed="rId2"/>
          <a:stretch>
            <a:fillRect/>
          </a:stretch>
        </p:blipFill>
        <p:spPr>
          <a:xfrm>
            <a:off x="868410" y="1855535"/>
            <a:ext cx="10516140" cy="4089610"/>
          </a:xfrm>
          <a:prstGeom prst="rect">
            <a:avLst/>
          </a:prstGeom>
        </p:spPr>
      </p:pic>
    </p:spTree>
    <p:extLst>
      <p:ext uri="{BB962C8B-B14F-4D97-AF65-F5344CB8AC3E}">
        <p14:creationId xmlns:p14="http://schemas.microsoft.com/office/powerpoint/2010/main" xmlns="" val="18397805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CF732F-824B-4726-B0F5-6E8106CA9DE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xmlns="" id="{15217602-2BFB-4403-ACC7-32F7A9D68A4B}"/>
              </a:ext>
            </a:extLst>
          </p:cNvPr>
          <p:cNvSpPr>
            <a:spLocks noGrp="1"/>
          </p:cNvSpPr>
          <p:nvPr>
            <p:ph type="sldNum" sz="quarter" idx="12"/>
          </p:nvPr>
        </p:nvSpPr>
        <p:spPr/>
        <p:txBody>
          <a:bodyPr/>
          <a:lstStyle/>
          <a:p>
            <a:fld id="{B50E8914-3A3C-4712-9D59-CE111BB10161}" type="slidenum">
              <a:rPr lang="en-US" smtClean="0"/>
              <a:pPr/>
              <a:t>92</a:t>
            </a:fld>
            <a:endParaRPr lang="en-US"/>
          </a:p>
        </p:txBody>
      </p:sp>
      <p:pic>
        <p:nvPicPr>
          <p:cNvPr id="4" name="Picture 3">
            <a:extLst>
              <a:ext uri="{FF2B5EF4-FFF2-40B4-BE49-F238E27FC236}">
                <a16:creationId xmlns:a16="http://schemas.microsoft.com/office/drawing/2014/main" xmlns="" id="{02C7C40A-F078-4E0B-A3ED-7337EE67F989}"/>
              </a:ext>
            </a:extLst>
          </p:cNvPr>
          <p:cNvPicPr>
            <a:picLocks noChangeAspect="1"/>
          </p:cNvPicPr>
          <p:nvPr/>
        </p:nvPicPr>
        <p:blipFill>
          <a:blip r:embed="rId2"/>
          <a:stretch>
            <a:fillRect/>
          </a:stretch>
        </p:blipFill>
        <p:spPr>
          <a:xfrm>
            <a:off x="1904214" y="446188"/>
            <a:ext cx="8305015" cy="5907477"/>
          </a:xfrm>
          <a:prstGeom prst="rect">
            <a:avLst/>
          </a:prstGeom>
        </p:spPr>
      </p:pic>
    </p:spTree>
    <p:extLst>
      <p:ext uri="{BB962C8B-B14F-4D97-AF65-F5344CB8AC3E}">
        <p14:creationId xmlns:p14="http://schemas.microsoft.com/office/powerpoint/2010/main" xmlns="" val="15578377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427D3-E89A-4C69-935C-F171AE9A2387}"/>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xmlns="" id="{DE896E1B-EF0A-47A8-BBD0-7C1670F2CEF7}"/>
              </a:ext>
            </a:extLst>
          </p:cNvPr>
          <p:cNvSpPr>
            <a:spLocks noGrp="1"/>
          </p:cNvSpPr>
          <p:nvPr>
            <p:ph type="sldNum" sz="quarter" idx="12"/>
          </p:nvPr>
        </p:nvSpPr>
        <p:spPr/>
        <p:txBody>
          <a:bodyPr/>
          <a:lstStyle/>
          <a:p>
            <a:fld id="{B50E8914-3A3C-4712-9D59-CE111BB10161}" type="slidenum">
              <a:rPr lang="en-US" smtClean="0"/>
              <a:pPr/>
              <a:t>93</a:t>
            </a:fld>
            <a:endParaRPr lang="en-US"/>
          </a:p>
        </p:txBody>
      </p:sp>
      <p:pic>
        <p:nvPicPr>
          <p:cNvPr id="4" name="Picture 3">
            <a:extLst>
              <a:ext uri="{FF2B5EF4-FFF2-40B4-BE49-F238E27FC236}">
                <a16:creationId xmlns:a16="http://schemas.microsoft.com/office/drawing/2014/main" xmlns="" id="{5918ADB4-8678-4B1B-88F7-F1E50310B90C}"/>
              </a:ext>
            </a:extLst>
          </p:cNvPr>
          <p:cNvPicPr>
            <a:picLocks noChangeAspect="1"/>
          </p:cNvPicPr>
          <p:nvPr/>
        </p:nvPicPr>
        <p:blipFill>
          <a:blip r:embed="rId2"/>
          <a:stretch>
            <a:fillRect/>
          </a:stretch>
        </p:blipFill>
        <p:spPr>
          <a:xfrm>
            <a:off x="1047490" y="1993826"/>
            <a:ext cx="10097019" cy="2870348"/>
          </a:xfrm>
          <a:prstGeom prst="rect">
            <a:avLst/>
          </a:prstGeom>
        </p:spPr>
      </p:pic>
    </p:spTree>
    <p:extLst>
      <p:ext uri="{BB962C8B-B14F-4D97-AF65-F5344CB8AC3E}">
        <p14:creationId xmlns:p14="http://schemas.microsoft.com/office/powerpoint/2010/main" xmlns="" val="39932732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5211D8-DFBA-474D-9A9D-3681B9E58B3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xmlns="" id="{1F1BDEA8-7120-4BCB-B4A0-C6812E4DA68B}"/>
              </a:ext>
            </a:extLst>
          </p:cNvPr>
          <p:cNvSpPr>
            <a:spLocks noGrp="1"/>
          </p:cNvSpPr>
          <p:nvPr>
            <p:ph type="sldNum" sz="quarter" idx="12"/>
          </p:nvPr>
        </p:nvSpPr>
        <p:spPr/>
        <p:txBody>
          <a:bodyPr/>
          <a:lstStyle/>
          <a:p>
            <a:fld id="{B50E8914-3A3C-4712-9D59-CE111BB10161}" type="slidenum">
              <a:rPr lang="en-US" smtClean="0"/>
              <a:pPr/>
              <a:t>94</a:t>
            </a:fld>
            <a:endParaRPr lang="en-US"/>
          </a:p>
        </p:txBody>
      </p:sp>
      <p:pic>
        <p:nvPicPr>
          <p:cNvPr id="4" name="Picture 3">
            <a:extLst>
              <a:ext uri="{FF2B5EF4-FFF2-40B4-BE49-F238E27FC236}">
                <a16:creationId xmlns:a16="http://schemas.microsoft.com/office/drawing/2014/main" xmlns="" id="{3EF11725-FB3A-4231-B685-670B4CBF00A3}"/>
              </a:ext>
            </a:extLst>
          </p:cNvPr>
          <p:cNvPicPr>
            <a:picLocks noChangeAspect="1"/>
          </p:cNvPicPr>
          <p:nvPr/>
        </p:nvPicPr>
        <p:blipFill>
          <a:blip r:embed="rId2"/>
          <a:stretch>
            <a:fillRect/>
          </a:stretch>
        </p:blipFill>
        <p:spPr>
          <a:xfrm>
            <a:off x="1651819" y="549325"/>
            <a:ext cx="9340645" cy="5851627"/>
          </a:xfrm>
          <a:prstGeom prst="rect">
            <a:avLst/>
          </a:prstGeom>
        </p:spPr>
      </p:pic>
    </p:spTree>
    <p:extLst>
      <p:ext uri="{BB962C8B-B14F-4D97-AF65-F5344CB8AC3E}">
        <p14:creationId xmlns:p14="http://schemas.microsoft.com/office/powerpoint/2010/main" xmlns="" val="4626209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2E7F-DE07-4B48-A1EF-04283845389E}"/>
              </a:ext>
            </a:extLst>
          </p:cNvPr>
          <p:cNvSpPr>
            <a:spLocks noGrp="1"/>
          </p:cNvSpPr>
          <p:nvPr>
            <p:ph type="title"/>
          </p:nvPr>
        </p:nvSpPr>
        <p:spPr/>
        <p:txBody>
          <a:bodyPr/>
          <a:lstStyle/>
          <a:p>
            <a:r>
              <a:rPr lang="en-US" dirty="0">
                <a:effectLst>
                  <a:outerShdw blurRad="38100" dist="38100" dir="2700000" algn="tl">
                    <a:srgbClr val="000000"/>
                  </a:outerShdw>
                </a:effectLst>
              </a:rPr>
              <a:t>Partitioned Parallel Hash-Join</a:t>
            </a:r>
            <a:endParaRPr lang="en-US" dirty="0"/>
          </a:p>
        </p:txBody>
      </p:sp>
      <p:sp>
        <p:nvSpPr>
          <p:cNvPr id="3" name="Slide Number Placeholder 2">
            <a:extLst>
              <a:ext uri="{FF2B5EF4-FFF2-40B4-BE49-F238E27FC236}">
                <a16:creationId xmlns:a16="http://schemas.microsoft.com/office/drawing/2014/main" xmlns="" id="{8604669F-DA6E-4355-BCA5-6B7094FAF342}"/>
              </a:ext>
            </a:extLst>
          </p:cNvPr>
          <p:cNvSpPr>
            <a:spLocks noGrp="1"/>
          </p:cNvSpPr>
          <p:nvPr>
            <p:ph type="sldNum" sz="quarter" idx="12"/>
          </p:nvPr>
        </p:nvSpPr>
        <p:spPr/>
        <p:txBody>
          <a:bodyPr/>
          <a:lstStyle/>
          <a:p>
            <a:fld id="{B50E8914-3A3C-4712-9D59-CE111BB10161}" type="slidenum">
              <a:rPr lang="en-US" smtClean="0"/>
              <a:pPr/>
              <a:t>95</a:t>
            </a:fld>
            <a:endParaRPr lang="en-US"/>
          </a:p>
        </p:txBody>
      </p:sp>
      <p:pic>
        <p:nvPicPr>
          <p:cNvPr id="4" name="Picture 3">
            <a:extLst>
              <a:ext uri="{FF2B5EF4-FFF2-40B4-BE49-F238E27FC236}">
                <a16:creationId xmlns:a16="http://schemas.microsoft.com/office/drawing/2014/main" xmlns="" id="{CCD857D8-9B11-4924-8BF5-43CF14B7472D}"/>
              </a:ext>
            </a:extLst>
          </p:cNvPr>
          <p:cNvPicPr>
            <a:picLocks noChangeAspect="1"/>
          </p:cNvPicPr>
          <p:nvPr/>
        </p:nvPicPr>
        <p:blipFill>
          <a:blip r:embed="rId2"/>
          <a:stretch>
            <a:fillRect/>
          </a:stretch>
        </p:blipFill>
        <p:spPr>
          <a:xfrm>
            <a:off x="480562" y="1902743"/>
            <a:ext cx="11525842" cy="4134062"/>
          </a:xfrm>
          <a:prstGeom prst="rect">
            <a:avLst/>
          </a:prstGeom>
        </p:spPr>
      </p:pic>
    </p:spTree>
    <p:extLst>
      <p:ext uri="{BB962C8B-B14F-4D97-AF65-F5344CB8AC3E}">
        <p14:creationId xmlns:p14="http://schemas.microsoft.com/office/powerpoint/2010/main" xmlns="" val="3626295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8CF981-D87E-47A1-B7AF-7E974FE94D80}"/>
              </a:ext>
            </a:extLst>
          </p:cNvPr>
          <p:cNvSpPr>
            <a:spLocks noGrp="1"/>
          </p:cNvSpPr>
          <p:nvPr>
            <p:ph type="title"/>
          </p:nvPr>
        </p:nvSpPr>
        <p:spPr/>
        <p:txBody>
          <a:bodyPr>
            <a:normAutofit/>
          </a:bodyPr>
          <a:lstStyle/>
          <a:p>
            <a:r>
              <a:rPr lang="en-US" dirty="0">
                <a:effectLst>
                  <a:outerShdw blurRad="38100" dist="38100" dir="2700000" algn="tl">
                    <a:srgbClr val="000000"/>
                  </a:outerShdw>
                </a:effectLst>
              </a:rPr>
              <a:t>Parallel Nested-Loop Join</a:t>
            </a:r>
          </a:p>
        </p:txBody>
      </p:sp>
      <p:sp>
        <p:nvSpPr>
          <p:cNvPr id="3" name="Slide Number Placeholder 2">
            <a:extLst>
              <a:ext uri="{FF2B5EF4-FFF2-40B4-BE49-F238E27FC236}">
                <a16:creationId xmlns:a16="http://schemas.microsoft.com/office/drawing/2014/main" xmlns="" id="{35E2A425-5019-4A9B-95FE-02A25BB4F09B}"/>
              </a:ext>
            </a:extLst>
          </p:cNvPr>
          <p:cNvSpPr>
            <a:spLocks noGrp="1"/>
          </p:cNvSpPr>
          <p:nvPr>
            <p:ph type="sldNum" sz="quarter" idx="12"/>
          </p:nvPr>
        </p:nvSpPr>
        <p:spPr/>
        <p:txBody>
          <a:bodyPr/>
          <a:lstStyle/>
          <a:p>
            <a:fld id="{B50E8914-3A3C-4712-9D59-CE111BB10161}" type="slidenum">
              <a:rPr lang="en-US" smtClean="0"/>
              <a:pPr/>
              <a:t>96</a:t>
            </a:fld>
            <a:endParaRPr lang="en-US"/>
          </a:p>
        </p:txBody>
      </p:sp>
      <p:pic>
        <p:nvPicPr>
          <p:cNvPr id="4" name="Picture 3">
            <a:extLst>
              <a:ext uri="{FF2B5EF4-FFF2-40B4-BE49-F238E27FC236}">
                <a16:creationId xmlns:a16="http://schemas.microsoft.com/office/drawing/2014/main" xmlns="" id="{0C8F7893-A97D-4F58-8602-56F7F25303D6}"/>
              </a:ext>
            </a:extLst>
          </p:cNvPr>
          <p:cNvPicPr>
            <a:picLocks noChangeAspect="1"/>
          </p:cNvPicPr>
          <p:nvPr/>
        </p:nvPicPr>
        <p:blipFill>
          <a:blip r:embed="rId2"/>
          <a:stretch>
            <a:fillRect/>
          </a:stretch>
        </p:blipFill>
        <p:spPr>
          <a:xfrm>
            <a:off x="671549" y="2074029"/>
            <a:ext cx="10909861" cy="3765744"/>
          </a:xfrm>
          <a:prstGeom prst="rect">
            <a:avLst/>
          </a:prstGeom>
        </p:spPr>
      </p:pic>
    </p:spTree>
    <p:extLst>
      <p:ext uri="{BB962C8B-B14F-4D97-AF65-F5344CB8AC3E}">
        <p14:creationId xmlns:p14="http://schemas.microsoft.com/office/powerpoint/2010/main" xmlns="" val="300176648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A2C14C29-307D-4104-B75D-64ABCDF23163}"/>
              </a:ext>
            </a:extLst>
          </p:cNvPr>
          <p:cNvSpPr>
            <a:spLocks noGrp="1"/>
          </p:cNvSpPr>
          <p:nvPr>
            <p:ph type="sldNum" sz="quarter" idx="12"/>
          </p:nvPr>
        </p:nvSpPr>
        <p:spPr/>
        <p:txBody>
          <a:bodyPr/>
          <a:lstStyle/>
          <a:p>
            <a:fld id="{B50E8914-3A3C-4712-9D59-CE111BB10161}" type="slidenum">
              <a:rPr lang="en-US" smtClean="0"/>
              <a:pPr/>
              <a:t>97</a:t>
            </a:fld>
            <a:endParaRPr lang="en-US"/>
          </a:p>
        </p:txBody>
      </p:sp>
      <p:pic>
        <p:nvPicPr>
          <p:cNvPr id="4" name="Picture 3">
            <a:extLst>
              <a:ext uri="{FF2B5EF4-FFF2-40B4-BE49-F238E27FC236}">
                <a16:creationId xmlns:a16="http://schemas.microsoft.com/office/drawing/2014/main" xmlns="" id="{C6DB463C-FD63-45E8-897E-F9353267A2C7}"/>
              </a:ext>
            </a:extLst>
          </p:cNvPr>
          <p:cNvPicPr>
            <a:picLocks noChangeAspect="1"/>
          </p:cNvPicPr>
          <p:nvPr/>
        </p:nvPicPr>
        <p:blipFill>
          <a:blip r:embed="rId2"/>
          <a:stretch>
            <a:fillRect/>
          </a:stretch>
        </p:blipFill>
        <p:spPr>
          <a:xfrm>
            <a:off x="1036320" y="1737360"/>
            <a:ext cx="10058401" cy="4848209"/>
          </a:xfrm>
          <a:prstGeom prst="rect">
            <a:avLst/>
          </a:prstGeom>
        </p:spPr>
      </p:pic>
      <p:sp>
        <p:nvSpPr>
          <p:cNvPr id="5" name="Title 1">
            <a:extLst>
              <a:ext uri="{FF2B5EF4-FFF2-40B4-BE49-F238E27FC236}">
                <a16:creationId xmlns:a16="http://schemas.microsoft.com/office/drawing/2014/main" xmlns="" id="{326DDD13-E3D4-4109-8F5E-31DF48E23B2A}"/>
              </a:ext>
            </a:extLst>
          </p:cNvPr>
          <p:cNvSpPr>
            <a:spLocks noGrp="1"/>
          </p:cNvSpPr>
          <p:nvPr>
            <p:ph type="title"/>
          </p:nvPr>
        </p:nvSpPr>
        <p:spPr>
          <a:xfrm>
            <a:off x="1097280" y="286603"/>
            <a:ext cx="10058400" cy="1450757"/>
          </a:xfrm>
        </p:spPr>
        <p:txBody>
          <a:bodyPr>
            <a:normAutofit/>
          </a:bodyPr>
          <a:lstStyle/>
          <a:p>
            <a:r>
              <a:rPr lang="en-US" dirty="0">
                <a:effectLst>
                  <a:outerShdw blurRad="38100" dist="38100" dir="2700000" algn="tl">
                    <a:srgbClr val="000000"/>
                  </a:outerShdw>
                </a:effectLst>
              </a:rPr>
              <a:t>Parallel Nested-Loop Join</a:t>
            </a:r>
          </a:p>
        </p:txBody>
      </p:sp>
    </p:spTree>
    <p:extLst>
      <p:ext uri="{BB962C8B-B14F-4D97-AF65-F5344CB8AC3E}">
        <p14:creationId xmlns:p14="http://schemas.microsoft.com/office/powerpoint/2010/main" xmlns="" val="35035008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26D69A-C554-4F68-8E9A-4A27497CFE06}"/>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xmlns="" id="{F7B9D4EC-BAAA-42E4-A93B-B52B3C4B6A14}"/>
              </a:ext>
            </a:extLst>
          </p:cNvPr>
          <p:cNvSpPr>
            <a:spLocks noGrp="1"/>
          </p:cNvSpPr>
          <p:nvPr>
            <p:ph type="sldNum" sz="quarter" idx="12"/>
          </p:nvPr>
        </p:nvSpPr>
        <p:spPr/>
        <p:txBody>
          <a:bodyPr/>
          <a:lstStyle/>
          <a:p>
            <a:fld id="{B50E8914-3A3C-4712-9D59-CE111BB10161}" type="slidenum">
              <a:rPr lang="en-US" smtClean="0"/>
              <a:pPr/>
              <a:t>98</a:t>
            </a:fld>
            <a:endParaRPr lang="en-US"/>
          </a:p>
        </p:txBody>
      </p:sp>
      <p:pic>
        <p:nvPicPr>
          <p:cNvPr id="4" name="Picture 3">
            <a:extLst>
              <a:ext uri="{FF2B5EF4-FFF2-40B4-BE49-F238E27FC236}">
                <a16:creationId xmlns:a16="http://schemas.microsoft.com/office/drawing/2014/main" xmlns="" id="{6AF6939E-18A1-487B-8CAE-CD97494F84BC}"/>
              </a:ext>
            </a:extLst>
          </p:cNvPr>
          <p:cNvPicPr>
            <a:picLocks noChangeAspect="1"/>
          </p:cNvPicPr>
          <p:nvPr/>
        </p:nvPicPr>
        <p:blipFill>
          <a:blip r:embed="rId2"/>
          <a:stretch>
            <a:fillRect/>
          </a:stretch>
        </p:blipFill>
        <p:spPr>
          <a:xfrm>
            <a:off x="652684" y="2027388"/>
            <a:ext cx="11094020" cy="3670489"/>
          </a:xfrm>
          <a:prstGeom prst="rect">
            <a:avLst/>
          </a:prstGeom>
        </p:spPr>
      </p:pic>
    </p:spTree>
    <p:extLst>
      <p:ext uri="{BB962C8B-B14F-4D97-AF65-F5344CB8AC3E}">
        <p14:creationId xmlns:p14="http://schemas.microsoft.com/office/powerpoint/2010/main" xmlns="" val="298831261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BBBA8B-8F33-4956-ACAB-4BCDBC14C9B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xmlns="" id="{FEDCB677-0826-499D-9E80-17F5A712C96F}"/>
              </a:ext>
            </a:extLst>
          </p:cNvPr>
          <p:cNvSpPr>
            <a:spLocks noGrp="1"/>
          </p:cNvSpPr>
          <p:nvPr>
            <p:ph type="sldNum" sz="quarter" idx="12"/>
          </p:nvPr>
        </p:nvSpPr>
        <p:spPr/>
        <p:txBody>
          <a:bodyPr/>
          <a:lstStyle/>
          <a:p>
            <a:fld id="{B50E8914-3A3C-4712-9D59-CE111BB10161}" type="slidenum">
              <a:rPr lang="en-US" smtClean="0"/>
              <a:pPr/>
              <a:t>99</a:t>
            </a:fld>
            <a:endParaRPr lang="en-US"/>
          </a:p>
        </p:txBody>
      </p:sp>
      <p:pic>
        <p:nvPicPr>
          <p:cNvPr id="4" name="Picture 3">
            <a:extLst>
              <a:ext uri="{FF2B5EF4-FFF2-40B4-BE49-F238E27FC236}">
                <a16:creationId xmlns:a16="http://schemas.microsoft.com/office/drawing/2014/main" xmlns="" id="{685CB882-FE60-41F8-8C93-5222B2B6AD72}"/>
              </a:ext>
            </a:extLst>
          </p:cNvPr>
          <p:cNvPicPr>
            <a:picLocks noChangeAspect="1"/>
          </p:cNvPicPr>
          <p:nvPr/>
        </p:nvPicPr>
        <p:blipFill>
          <a:blip r:embed="rId2"/>
          <a:stretch>
            <a:fillRect/>
          </a:stretch>
        </p:blipFill>
        <p:spPr>
          <a:xfrm>
            <a:off x="1097280" y="476986"/>
            <a:ext cx="9997440" cy="5787434"/>
          </a:xfrm>
          <a:prstGeom prst="rect">
            <a:avLst/>
          </a:prstGeom>
        </p:spPr>
      </p:pic>
    </p:spTree>
    <p:extLst>
      <p:ext uri="{BB962C8B-B14F-4D97-AF65-F5344CB8AC3E}">
        <p14:creationId xmlns:p14="http://schemas.microsoft.com/office/powerpoint/2010/main" xmlns="" val="101029732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12581</TotalTime>
  <Words>2622</Words>
  <Application>Microsoft Office PowerPoint</Application>
  <PresentationFormat>Custom</PresentationFormat>
  <Paragraphs>430</Paragraphs>
  <Slides>100</Slides>
  <Notes>18</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Retrospect</vt:lpstr>
      <vt:lpstr>PARALLEL DATABASES</vt:lpstr>
      <vt:lpstr>Lecture will cover following points</vt:lpstr>
      <vt:lpstr>Goal of Database Management System</vt:lpstr>
      <vt:lpstr>Introduction</vt:lpstr>
      <vt:lpstr>Need of Parallelism </vt:lpstr>
      <vt:lpstr>Goal of Parallelism </vt:lpstr>
      <vt:lpstr>Parallelism in Databases</vt:lpstr>
      <vt:lpstr>Slide 8</vt:lpstr>
      <vt:lpstr>Slide 9</vt:lpstr>
      <vt:lpstr>I/O Parallelism</vt:lpstr>
      <vt:lpstr>Slide 11</vt:lpstr>
      <vt:lpstr>Partitioning techniques</vt:lpstr>
      <vt:lpstr>Comparison of Partitioning Techniques</vt:lpstr>
      <vt:lpstr>Comparison of Partitioning Techniques (Cont.)</vt:lpstr>
      <vt:lpstr>Slide 15</vt:lpstr>
      <vt:lpstr>Comparison of Partitioning Techniques (Cont.)</vt:lpstr>
      <vt:lpstr>Partitioning a Relation across Disks</vt:lpstr>
      <vt:lpstr>Handling of Skew</vt:lpstr>
      <vt:lpstr>Handling Skew in Range-Partitioning</vt:lpstr>
      <vt:lpstr>Handling Skew using Histograms</vt:lpstr>
      <vt:lpstr>Handling Skew Using Virtual Processor Partitioning </vt:lpstr>
      <vt:lpstr>Query Parallelism</vt:lpstr>
      <vt:lpstr>Types of query parallelism </vt:lpstr>
      <vt:lpstr>Interquery Parallelism</vt:lpstr>
      <vt:lpstr>Intraquery Parallelism</vt:lpstr>
      <vt:lpstr>Intraquery Parallelism</vt:lpstr>
      <vt:lpstr>Slide 27</vt:lpstr>
      <vt:lpstr>Slide 28</vt:lpstr>
      <vt:lpstr>Intraoperation Parallelism </vt:lpstr>
      <vt:lpstr>Interoperation Parallelism </vt:lpstr>
      <vt:lpstr>Pipeline Parallelism </vt:lpstr>
      <vt:lpstr>Independent Parallelism</vt:lpstr>
      <vt:lpstr>Parallel Sort</vt:lpstr>
      <vt:lpstr>Parallel Sort: Range-Partitioning Sort</vt:lpstr>
      <vt:lpstr>Slide 35</vt:lpstr>
      <vt:lpstr>Range-Partitioning Sort</vt:lpstr>
      <vt:lpstr>Example</vt:lpstr>
      <vt:lpstr>Initial Database Scenario</vt:lpstr>
      <vt:lpstr>Query Execution on a relation Employee</vt:lpstr>
      <vt:lpstr>Range-Partitioning Sort steps</vt:lpstr>
      <vt:lpstr>Slide 41</vt:lpstr>
      <vt:lpstr>Slide 42</vt:lpstr>
      <vt:lpstr>Slide 43</vt:lpstr>
      <vt:lpstr>Slide 44</vt:lpstr>
      <vt:lpstr>Parallel Sort</vt:lpstr>
      <vt:lpstr>Parallel External Sort-Merge</vt:lpstr>
      <vt:lpstr>Slide 47</vt:lpstr>
      <vt:lpstr>Parallel External Sort-Merge Steps</vt:lpstr>
      <vt:lpstr>Parallel External Sort-Merge Steps</vt:lpstr>
      <vt:lpstr>Example</vt:lpstr>
      <vt:lpstr>Initial Database Scenario</vt:lpstr>
      <vt:lpstr>Query Execution on a relation Employee</vt:lpstr>
      <vt:lpstr>Slide 53</vt:lpstr>
      <vt:lpstr>Slide 54</vt:lpstr>
      <vt:lpstr>Slide 55</vt:lpstr>
      <vt:lpstr>Slide 56</vt:lpstr>
      <vt:lpstr>Slide 57</vt:lpstr>
      <vt:lpstr>Slide 58</vt:lpstr>
      <vt:lpstr>Slide 59</vt:lpstr>
      <vt:lpstr>Partitioned Join operation in parallel databases</vt:lpstr>
      <vt:lpstr>Slide 61</vt:lpstr>
      <vt:lpstr>Parallel Join</vt:lpstr>
      <vt:lpstr>Partitioned Join</vt:lpstr>
      <vt:lpstr>Partitioned Join</vt:lpstr>
      <vt:lpstr>Partitioned Join</vt:lpstr>
      <vt:lpstr>Partitioned Join</vt:lpstr>
      <vt:lpstr>Example : Partitioned Join</vt:lpstr>
      <vt:lpstr>Example</vt:lpstr>
      <vt:lpstr>1. Partitioning</vt:lpstr>
      <vt:lpstr>1. Partitioning</vt:lpstr>
      <vt:lpstr>2. Parallel Join</vt:lpstr>
      <vt:lpstr>3. Result</vt:lpstr>
      <vt:lpstr>Fragment-and-Replicate Join</vt:lpstr>
      <vt:lpstr>Fragment-and-Replicate Join</vt:lpstr>
      <vt:lpstr>Fragment-and-Replicate Join</vt:lpstr>
      <vt:lpstr>Slide 76</vt:lpstr>
      <vt:lpstr>Depiction of Fragment-and-Replicate Joins</vt:lpstr>
      <vt:lpstr>Depiction of Fragment-and-Replicate Joins</vt:lpstr>
      <vt:lpstr>Depiction of Fragment-and-Replicate Joins</vt:lpstr>
      <vt:lpstr>Fragment-and-Replicate Join (Cont.)</vt:lpstr>
      <vt:lpstr>Example Relation</vt:lpstr>
      <vt:lpstr>Slide 82</vt:lpstr>
      <vt:lpstr>Slide 83</vt:lpstr>
      <vt:lpstr>Slide 84</vt:lpstr>
      <vt:lpstr>Fragment-and-Replicate Join (Cont.)</vt:lpstr>
      <vt:lpstr>Slide 86</vt:lpstr>
      <vt:lpstr>Partitioned Parallel Hash-Join</vt:lpstr>
      <vt:lpstr>Partitioned Parallel Hash-Join</vt:lpstr>
      <vt:lpstr>Partitioned Parallel Hash-Join</vt:lpstr>
      <vt:lpstr>Partitioned Parallel Hash-Join</vt:lpstr>
      <vt:lpstr>Slide 91</vt:lpstr>
      <vt:lpstr>Slide 92</vt:lpstr>
      <vt:lpstr>Slide 93</vt:lpstr>
      <vt:lpstr>Slide 94</vt:lpstr>
      <vt:lpstr>Partitioned Parallel Hash-Join</vt:lpstr>
      <vt:lpstr>Parallel Nested-Loop Join</vt:lpstr>
      <vt:lpstr>Parallel Nested-Loop Join</vt:lpstr>
      <vt:lpstr>Slide 98</vt:lpstr>
      <vt:lpstr>Slide 99</vt:lpstr>
      <vt:lpstr>Slide 100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Design and Implementation</dc:title>
  <dc:creator>dev</dc:creator>
  <cp:lastModifiedBy>devpriya.soni</cp:lastModifiedBy>
  <cp:revision>1259</cp:revision>
  <cp:lastPrinted>2020-09-28T14:48:54Z</cp:lastPrinted>
  <dcterms:created xsi:type="dcterms:W3CDTF">2020-08-16T16:51:33Z</dcterms:created>
  <dcterms:modified xsi:type="dcterms:W3CDTF">2022-05-13T05:18:26Z</dcterms:modified>
</cp:coreProperties>
</file>